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706" autoAdjust="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9" d="100"/>
          <a:sy n="79" d="100"/>
        </p:scale>
        <p:origin x="319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CCBB0D6-6D06-4BD3-AB31-E8869D874B02}" type="datetimeFigureOut">
              <a:rPr lang="en-US" smtClean="0"/>
              <a:t>9/1/2020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39DED2-DCCF-4B97-AD20-2724CDB6C582}" type="slidenum">
              <a:rPr lang="en-US" smtClean="0"/>
              <a:t>‹#›</a:t>
            </a:fld>
            <a:endParaRPr lang="en-US"/>
          </a:p>
        </p:txBody>
      </p:sp>
    </p:spTree>
    <p:extLst>
      <p:ext uri="{BB962C8B-B14F-4D97-AF65-F5344CB8AC3E}">
        <p14:creationId xmlns:p14="http://schemas.microsoft.com/office/powerpoint/2010/main" val="521868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E409EA-C7DB-44FA-89E8-1410E2A9549A}" type="datetimeFigureOut">
              <a:rPr lang="en-US" smtClean="0"/>
              <a:t>9/1/2020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3E91F2-10CE-41A6-AD49-30D4CB692F4F}" type="slidenum">
              <a:rPr lang="en-US" smtClean="0"/>
              <a:t>‹#›</a:t>
            </a:fld>
            <a:endParaRPr lang="en-US"/>
          </a:p>
        </p:txBody>
      </p:sp>
    </p:spTree>
    <p:extLst>
      <p:ext uri="{BB962C8B-B14F-4D97-AF65-F5344CB8AC3E}">
        <p14:creationId xmlns:p14="http://schemas.microsoft.com/office/powerpoint/2010/main" val="1564197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603346" cy="1828800"/>
          </a:xfrm>
        </p:spPr>
        <p:txBody>
          <a:bodyPr anchor="b"/>
          <a:lstStyle>
            <a:lvl1pPr algn="r">
              <a:lnSpc>
                <a:spcPct val="100000"/>
              </a:lnSpc>
              <a:defRPr sz="6000">
                <a:solidFill>
                  <a:schemeClr val="tx2">
                    <a:lumMod val="20000"/>
                    <a:lumOff val="80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709892" y="1981083"/>
            <a:ext cx="4417453"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3B2A8E-2924-46CB-8A3D-E6C838C23300}" type="datetimeFigureOut">
              <a:rPr lang="en-US" smtClean="0"/>
              <a:t>9/1/2020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164185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057327"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3B2A8E-2924-46CB-8A3D-E6C838C23300}" type="datetimeFigureOut">
              <a:rPr lang="en-US" smtClean="0"/>
              <a:t>9/1/2020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3196462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92427"/>
            <a:ext cx="2628900" cy="558453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592427"/>
            <a:ext cx="7734300" cy="558453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3B2A8E-2924-46CB-8A3D-E6C838C23300}" type="datetimeFigureOut">
              <a:rPr lang="en-US" smtClean="0"/>
              <a:t>9/1/2020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106953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B2A8E-2924-46CB-8A3D-E6C838C23300}" type="datetimeFigureOut">
              <a:rPr lang="en-US" smtClean="0"/>
              <a:t>9/1/2020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188163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026650" cy="2862262"/>
          </a:xfrm>
        </p:spPr>
        <p:txBody>
          <a:bodyPr anchor="b"/>
          <a:lstStyle>
            <a:lvl1pPr>
              <a:defRPr sz="600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02665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E33B2A8E-2924-46CB-8A3D-E6C838C23300}" type="datetimeFigureOut">
              <a:rPr lang="en-US" smtClean="0"/>
              <a:t>9/1/2020</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417911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484632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6086" y="1825625"/>
            <a:ext cx="484632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3B2A8E-2924-46CB-8A3D-E6C838C23300}" type="datetimeFigureOut">
              <a:rPr lang="en-US" smtClean="0"/>
              <a:t>9/1/2020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205246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1248" y="365760"/>
            <a:ext cx="10515600" cy="132588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1850" y="1755057"/>
            <a:ext cx="4846320" cy="5965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1850" y="2418735"/>
            <a:ext cx="4846320" cy="37534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11247" y="1755057"/>
            <a:ext cx="4846320" cy="5965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11247" y="2418735"/>
            <a:ext cx="4846320" cy="37534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3B2A8E-2924-46CB-8A3D-E6C838C23300}" type="datetimeFigureOut">
              <a:rPr lang="en-US" smtClean="0"/>
              <a:t>9/1/2020</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152014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3B2A8E-2924-46CB-8A3D-E6C838C23300}" type="datetimeFigureOut">
              <a:rPr lang="en-US" smtClean="0"/>
              <a:t>9/1/2020</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3710116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B2A8E-2924-46CB-8A3D-E6C838C23300}" type="datetimeFigureOut">
              <a:rPr lang="en-US" smtClean="0"/>
              <a:t>9/1/2020</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3548617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21826"/>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1683834"/>
            <a:ext cx="5675312" cy="44002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3300761"/>
            <a:ext cx="3932237" cy="278330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B2A8E-2924-46CB-8A3D-E6C838C23300}" type="datetimeFigureOut">
              <a:rPr lang="en-US" smtClean="0"/>
              <a:t>9/1/2020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3193854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594624"/>
            <a:ext cx="3932237" cy="1600200"/>
          </a:xfrm>
        </p:spPr>
        <p:txBody>
          <a:bodyPr anchor="b"/>
          <a:lstStyle>
            <a:lvl1pPr>
              <a:defRPr sz="3200"/>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5183188" y="1594624"/>
            <a:ext cx="5675312" cy="45006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3323062"/>
            <a:ext cx="3932237" cy="267629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B2A8E-2924-46CB-8A3D-E6C838C23300}" type="datetimeFigureOut">
              <a:rPr lang="en-US" smtClean="0"/>
              <a:t>9/1/2020</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5B42CFBD-2225-44FB-8E2E-7BC9B9D5CD10}" type="slidenum">
              <a:rPr lang="en-US" smtClean="0"/>
              <a:t>‹#›</a:t>
            </a:fld>
            <a:endParaRPr lang="en-US"/>
          </a:p>
        </p:txBody>
      </p:sp>
    </p:spTree>
    <p:extLst>
      <p:ext uri="{BB962C8B-B14F-4D97-AF65-F5344CB8AC3E}">
        <p14:creationId xmlns:p14="http://schemas.microsoft.com/office/powerpoint/2010/main" val="791464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23492" y="6498019"/>
            <a:ext cx="2891307" cy="365125"/>
          </a:xfrm>
          <a:prstGeom prst="rect">
            <a:avLst/>
          </a:prstGeom>
        </p:spPr>
        <p:txBody>
          <a:bodyPr vert="horz" lIns="91440" tIns="45720" rIns="91440" bIns="45720" rtlCol="0" anchor="ctr"/>
          <a:lstStyle>
            <a:lvl1pPr algn="l">
              <a:defRPr sz="1200">
                <a:solidFill>
                  <a:schemeClr val="tx2"/>
                </a:solidFill>
              </a:defRPr>
            </a:lvl1pPr>
          </a:lstStyle>
          <a:p>
            <a:fld id="{E33B2A8E-2924-46CB-8A3D-E6C838C23300}" type="datetimeFigureOut">
              <a:rPr lang="en-US" smtClean="0"/>
              <a:pPr/>
              <a:t>9/1/2020</a:t>
            </a:fld>
            <a:endParaRPr lang="en-US"/>
          </a:p>
        </p:txBody>
      </p:sp>
      <p:sp>
        <p:nvSpPr>
          <p:cNvPr id="5" name="Footer Placeholder 4"/>
          <p:cNvSpPr>
            <a:spLocks noGrp="1"/>
          </p:cNvSpPr>
          <p:nvPr>
            <p:ph type="ftr" sz="quarter" idx="3"/>
          </p:nvPr>
        </p:nvSpPr>
        <p:spPr>
          <a:xfrm>
            <a:off x="4648200" y="6498019"/>
            <a:ext cx="2895600" cy="365125"/>
          </a:xfrm>
          <a:prstGeom prst="rect">
            <a:avLst/>
          </a:prstGeom>
        </p:spPr>
        <p:txBody>
          <a:bodyPr vert="horz" lIns="91440" tIns="45720" rIns="91440" bIns="45720" rtlCol="0" anchor="ctr"/>
          <a:lstStyle>
            <a:lvl1pPr algn="ctr">
              <a:defRPr sz="1200">
                <a:solidFill>
                  <a:schemeClr val="tx2"/>
                </a:solidFill>
              </a:defRPr>
            </a:lvl1pPr>
          </a:lstStyle>
          <a:p>
            <a:r>
              <a:rPr lang="en-US" dirty="0"/>
              <a:t>Add a footer</a:t>
            </a:r>
          </a:p>
        </p:txBody>
      </p:sp>
      <p:sp>
        <p:nvSpPr>
          <p:cNvPr id="6" name="Slide Number Placeholder 5"/>
          <p:cNvSpPr>
            <a:spLocks noGrp="1"/>
          </p:cNvSpPr>
          <p:nvPr>
            <p:ph type="sldNum" sz="quarter" idx="4"/>
          </p:nvPr>
        </p:nvSpPr>
        <p:spPr>
          <a:xfrm>
            <a:off x="8077200" y="6498019"/>
            <a:ext cx="3276600" cy="365125"/>
          </a:xfrm>
          <a:prstGeom prst="rect">
            <a:avLst/>
          </a:prstGeom>
        </p:spPr>
        <p:txBody>
          <a:bodyPr vert="horz" lIns="91440" tIns="45720" rIns="91440" bIns="45720" rtlCol="0" anchor="ctr"/>
          <a:lstStyle>
            <a:lvl1pPr algn="r">
              <a:defRPr sz="1200">
                <a:solidFill>
                  <a:schemeClr val="tx2"/>
                </a:solidFill>
              </a:defRPr>
            </a:lvl1pPr>
          </a:lstStyle>
          <a:p>
            <a:fld id="{5B42CFBD-2225-44FB-8E2E-7BC9B9D5CD10}" type="slidenum">
              <a:rPr lang="en-US" smtClean="0"/>
              <a:pPr/>
              <a:t>‹#›</a:t>
            </a:fld>
            <a:endParaRPr lang="en-US"/>
          </a:p>
        </p:txBody>
      </p:sp>
    </p:spTree>
    <p:extLst>
      <p:ext uri="{BB962C8B-B14F-4D97-AF65-F5344CB8AC3E}">
        <p14:creationId xmlns:p14="http://schemas.microsoft.com/office/powerpoint/2010/main" val="75957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ts val="4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tx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tx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tx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tx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tx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6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66BA877-482B-4166-8C4B-F912334178EC}"/>
              </a:ext>
            </a:extLst>
          </p:cNvPr>
          <p:cNvSpPr txBox="1"/>
          <p:nvPr/>
        </p:nvSpPr>
        <p:spPr>
          <a:xfrm>
            <a:off x="9987023" y="291553"/>
            <a:ext cx="1992085" cy="830997"/>
          </a:xfrm>
          <a:prstGeom prst="rect">
            <a:avLst/>
          </a:prstGeom>
          <a:noFill/>
        </p:spPr>
        <p:txBody>
          <a:bodyPr wrap="none" rtlCol="0">
            <a:spAutoFit/>
          </a:bodyPr>
          <a:lstStyle/>
          <a:p>
            <a:pPr algn="ctr"/>
            <a:r>
              <a:rPr lang="en-US" sz="2400" b="1" dirty="0">
                <a:solidFill>
                  <a:schemeClr val="accent3"/>
                </a:solidFill>
                <a:latin typeface="Times New Roman" panose="02020603050405020304" pitchFamily="18" charset="0"/>
                <a:cs typeface="Times New Roman" panose="02020603050405020304" pitchFamily="18" charset="0"/>
              </a:rPr>
              <a:t>CC – 11</a:t>
            </a:r>
          </a:p>
          <a:p>
            <a:pPr algn="ctr"/>
            <a:r>
              <a:rPr lang="en-US" sz="2400" b="1" dirty="0">
                <a:solidFill>
                  <a:schemeClr val="accent3"/>
                </a:solidFill>
                <a:latin typeface="Times New Roman" panose="02020603050405020304" pitchFamily="18" charset="0"/>
                <a:cs typeface="Times New Roman" panose="02020603050405020304" pitchFamily="18" charset="0"/>
              </a:rPr>
              <a:t>Semester - III</a:t>
            </a:r>
            <a:endParaRPr lang="en-IN" sz="2400" b="1" dirty="0">
              <a:solidFill>
                <a:schemeClr val="accent3"/>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81EE2658-99D2-4590-AECB-74A17BF9F588}"/>
              </a:ext>
            </a:extLst>
          </p:cNvPr>
          <p:cNvSpPr/>
          <p:nvPr/>
        </p:nvSpPr>
        <p:spPr>
          <a:xfrm>
            <a:off x="9276522" y="2769704"/>
            <a:ext cx="2385391" cy="795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a:extLst>
              <a:ext uri="{FF2B5EF4-FFF2-40B4-BE49-F238E27FC236}">
                <a16:creationId xmlns:a16="http://schemas.microsoft.com/office/drawing/2014/main" id="{26D26BA4-DBE8-4EB5-8CC2-6DBE18F03965}"/>
              </a:ext>
            </a:extLst>
          </p:cNvPr>
          <p:cNvSpPr/>
          <p:nvPr/>
        </p:nvSpPr>
        <p:spPr>
          <a:xfrm>
            <a:off x="0" y="0"/>
            <a:ext cx="530087" cy="685800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Rectangle 14">
            <a:extLst>
              <a:ext uri="{FF2B5EF4-FFF2-40B4-BE49-F238E27FC236}">
                <a16:creationId xmlns:a16="http://schemas.microsoft.com/office/drawing/2014/main" id="{46ED94CA-AE02-44B5-901D-E24F65BA3D79}"/>
              </a:ext>
            </a:extLst>
          </p:cNvPr>
          <p:cNvSpPr/>
          <p:nvPr/>
        </p:nvSpPr>
        <p:spPr>
          <a:xfrm>
            <a:off x="569843" y="967409"/>
            <a:ext cx="437322" cy="3432313"/>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A04EC9C4-6C22-4905-ABE3-1165B19621A3}"/>
              </a:ext>
            </a:extLst>
          </p:cNvPr>
          <p:cNvSpPr/>
          <p:nvPr/>
        </p:nvSpPr>
        <p:spPr>
          <a:xfrm>
            <a:off x="563219" y="4572005"/>
            <a:ext cx="437322" cy="151737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61F5DBE3-AA03-463C-B585-1A9601AE5BFC}"/>
              </a:ext>
            </a:extLst>
          </p:cNvPr>
          <p:cNvSpPr/>
          <p:nvPr/>
        </p:nvSpPr>
        <p:spPr>
          <a:xfrm>
            <a:off x="569843" y="609599"/>
            <a:ext cx="1298714" cy="265037"/>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F6869C69-4980-498A-BB11-7695F0888D03}"/>
              </a:ext>
            </a:extLst>
          </p:cNvPr>
          <p:cNvSpPr/>
          <p:nvPr/>
        </p:nvSpPr>
        <p:spPr>
          <a:xfrm>
            <a:off x="291548" y="2769704"/>
            <a:ext cx="530087" cy="45719"/>
          </a:xfrm>
          <a:prstGeom prst="rect">
            <a:avLst/>
          </a:prstGeom>
          <a:solidFill>
            <a:schemeClr val="accent6">
              <a:lumMod val="60000"/>
              <a:lumOff val="4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3" name="Arrow: Curved Down 22">
            <a:extLst>
              <a:ext uri="{FF2B5EF4-FFF2-40B4-BE49-F238E27FC236}">
                <a16:creationId xmlns:a16="http://schemas.microsoft.com/office/drawing/2014/main" id="{07F91F0F-45C0-417B-9F08-31C8797AF402}"/>
              </a:ext>
            </a:extLst>
          </p:cNvPr>
          <p:cNvSpPr/>
          <p:nvPr/>
        </p:nvSpPr>
        <p:spPr>
          <a:xfrm>
            <a:off x="1099935" y="3118568"/>
            <a:ext cx="3180522" cy="1267899"/>
          </a:xfrm>
          <a:prstGeom prst="curvedDownArrow">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5" name="Arrow: Curved Up 24">
            <a:extLst>
              <a:ext uri="{FF2B5EF4-FFF2-40B4-BE49-F238E27FC236}">
                <a16:creationId xmlns:a16="http://schemas.microsoft.com/office/drawing/2014/main" id="{50586707-A47E-40C5-B1C9-A0E6FFEFABBC}"/>
              </a:ext>
            </a:extLst>
          </p:cNvPr>
          <p:cNvSpPr/>
          <p:nvPr/>
        </p:nvSpPr>
        <p:spPr>
          <a:xfrm>
            <a:off x="1113179" y="5340624"/>
            <a:ext cx="3180522" cy="1267899"/>
          </a:xfrm>
          <a:prstGeom prst="curved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7" name="Rectangle 26">
            <a:extLst>
              <a:ext uri="{FF2B5EF4-FFF2-40B4-BE49-F238E27FC236}">
                <a16:creationId xmlns:a16="http://schemas.microsoft.com/office/drawing/2014/main" id="{1777520D-BAE9-48B1-A273-DE463F7C9E2B}"/>
              </a:ext>
            </a:extLst>
          </p:cNvPr>
          <p:cNvSpPr/>
          <p:nvPr/>
        </p:nvSpPr>
        <p:spPr>
          <a:xfrm>
            <a:off x="1046921" y="5194852"/>
            <a:ext cx="728870" cy="795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Arrow: Right 28">
            <a:extLst>
              <a:ext uri="{FF2B5EF4-FFF2-40B4-BE49-F238E27FC236}">
                <a16:creationId xmlns:a16="http://schemas.microsoft.com/office/drawing/2014/main" id="{7F24B67F-0AFB-41E8-B476-62B9975665C9}"/>
              </a:ext>
            </a:extLst>
          </p:cNvPr>
          <p:cNvSpPr/>
          <p:nvPr/>
        </p:nvSpPr>
        <p:spPr>
          <a:xfrm>
            <a:off x="2491409" y="3495260"/>
            <a:ext cx="1987826" cy="22860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Arrow: Right 30">
            <a:extLst>
              <a:ext uri="{FF2B5EF4-FFF2-40B4-BE49-F238E27FC236}">
                <a16:creationId xmlns:a16="http://schemas.microsoft.com/office/drawing/2014/main" id="{BB41DBF0-C01D-4A50-BA07-AE9FAC9AEC89}"/>
              </a:ext>
            </a:extLst>
          </p:cNvPr>
          <p:cNvSpPr/>
          <p:nvPr/>
        </p:nvSpPr>
        <p:spPr>
          <a:xfrm>
            <a:off x="2524541" y="6059558"/>
            <a:ext cx="3697356" cy="228600"/>
          </a:xfrm>
          <a:prstGeom prst="rightArrow">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Rectangle: Rounded Corners 32">
            <a:extLst>
              <a:ext uri="{FF2B5EF4-FFF2-40B4-BE49-F238E27FC236}">
                <a16:creationId xmlns:a16="http://schemas.microsoft.com/office/drawing/2014/main" id="{1E37B041-357C-41A8-9AA0-11E0642B076A}"/>
              </a:ext>
            </a:extLst>
          </p:cNvPr>
          <p:cNvSpPr/>
          <p:nvPr/>
        </p:nvSpPr>
        <p:spPr>
          <a:xfrm>
            <a:off x="8281752" y="4572005"/>
            <a:ext cx="3697356" cy="181554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Dr. Md Naushad Alam</a:t>
            </a:r>
          </a:p>
          <a:p>
            <a:pPr algn="ct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Assistant Professor</a:t>
            </a:r>
          </a:p>
          <a:p>
            <a:pPr algn="ct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P. G. Dept. of English</a:t>
            </a:r>
          </a:p>
          <a:p>
            <a:pPr algn="ctr"/>
            <a:r>
              <a:rPr lang="en-US" sz="2200" b="1" dirty="0">
                <a:solidFill>
                  <a:schemeClr val="tx1">
                    <a:lumMod val="95000"/>
                    <a:lumOff val="5000"/>
                  </a:schemeClr>
                </a:solidFill>
                <a:latin typeface="Times New Roman" panose="02020603050405020304" pitchFamily="18" charset="0"/>
                <a:cs typeface="Times New Roman" panose="02020603050405020304" pitchFamily="18" charset="0"/>
              </a:rPr>
              <a:t>MMHAPU</a:t>
            </a:r>
            <a:endParaRPr lang="en-IN" sz="22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5" name="Lightning Bolt 34">
            <a:extLst>
              <a:ext uri="{FF2B5EF4-FFF2-40B4-BE49-F238E27FC236}">
                <a16:creationId xmlns:a16="http://schemas.microsoft.com/office/drawing/2014/main" id="{C6166327-4A9C-4A99-A9A8-9955FF278157}"/>
              </a:ext>
            </a:extLst>
          </p:cNvPr>
          <p:cNvSpPr/>
          <p:nvPr/>
        </p:nvSpPr>
        <p:spPr>
          <a:xfrm>
            <a:off x="9501809" y="4346704"/>
            <a:ext cx="675861" cy="397574"/>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7" name="Star: 4 Points 36">
            <a:extLst>
              <a:ext uri="{FF2B5EF4-FFF2-40B4-BE49-F238E27FC236}">
                <a16:creationId xmlns:a16="http://schemas.microsoft.com/office/drawing/2014/main" id="{23E36D71-B4E9-4F59-8258-42DD30B99D64}"/>
              </a:ext>
            </a:extLst>
          </p:cNvPr>
          <p:cNvSpPr/>
          <p:nvPr/>
        </p:nvSpPr>
        <p:spPr>
          <a:xfrm>
            <a:off x="4976191" y="4099894"/>
            <a:ext cx="437322" cy="399219"/>
          </a:xfrm>
          <a:prstGeom prst="star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39" name="Star: 4 Points 38">
            <a:extLst>
              <a:ext uri="{FF2B5EF4-FFF2-40B4-BE49-F238E27FC236}">
                <a16:creationId xmlns:a16="http://schemas.microsoft.com/office/drawing/2014/main" id="{811993C4-8129-453A-8023-A4CF41FE5B75}"/>
              </a:ext>
            </a:extLst>
          </p:cNvPr>
          <p:cNvSpPr/>
          <p:nvPr/>
        </p:nvSpPr>
        <p:spPr>
          <a:xfrm>
            <a:off x="6467060" y="4914903"/>
            <a:ext cx="437322" cy="399219"/>
          </a:xfrm>
          <a:prstGeom prst="star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41" name="Star: 4 Points 40">
            <a:extLst>
              <a:ext uri="{FF2B5EF4-FFF2-40B4-BE49-F238E27FC236}">
                <a16:creationId xmlns:a16="http://schemas.microsoft.com/office/drawing/2014/main" id="{3C8E800C-DD3E-4D46-9020-66545A273CDB}"/>
              </a:ext>
            </a:extLst>
          </p:cNvPr>
          <p:cNvSpPr/>
          <p:nvPr/>
        </p:nvSpPr>
        <p:spPr>
          <a:xfrm>
            <a:off x="4996071" y="5458244"/>
            <a:ext cx="437322" cy="399219"/>
          </a:xfrm>
          <a:prstGeom prst="star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43" name="Star: 4 Points 42">
            <a:extLst>
              <a:ext uri="{FF2B5EF4-FFF2-40B4-BE49-F238E27FC236}">
                <a16:creationId xmlns:a16="http://schemas.microsoft.com/office/drawing/2014/main" id="{781B56AD-1CFE-472C-8737-DFF7DDD3A652}"/>
              </a:ext>
            </a:extLst>
          </p:cNvPr>
          <p:cNvSpPr/>
          <p:nvPr/>
        </p:nvSpPr>
        <p:spPr>
          <a:xfrm>
            <a:off x="2332378" y="4729373"/>
            <a:ext cx="437322" cy="399219"/>
          </a:xfrm>
          <a:prstGeom prst="star4">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45" name="Star: 4 Points 44">
            <a:extLst>
              <a:ext uri="{FF2B5EF4-FFF2-40B4-BE49-F238E27FC236}">
                <a16:creationId xmlns:a16="http://schemas.microsoft.com/office/drawing/2014/main" id="{D858E456-2498-4DD6-8835-D7939F433FDE}"/>
              </a:ext>
            </a:extLst>
          </p:cNvPr>
          <p:cNvSpPr/>
          <p:nvPr/>
        </p:nvSpPr>
        <p:spPr>
          <a:xfrm>
            <a:off x="3816627" y="4676365"/>
            <a:ext cx="437322" cy="399219"/>
          </a:xfrm>
          <a:prstGeom prst="star4">
            <a:avLst/>
          </a:prstGeom>
          <a:solidFill>
            <a:srgbClr val="00B05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pic>
        <p:nvPicPr>
          <p:cNvPr id="49" name="Picture 48">
            <a:extLst>
              <a:ext uri="{FF2B5EF4-FFF2-40B4-BE49-F238E27FC236}">
                <a16:creationId xmlns:a16="http://schemas.microsoft.com/office/drawing/2014/main" id="{D0F0D015-CA95-4C2E-AC54-A1F6451B6C36}"/>
              </a:ext>
            </a:extLst>
          </p:cNvPr>
          <p:cNvPicPr>
            <a:picLocks noChangeAspect="1"/>
          </p:cNvPicPr>
          <p:nvPr/>
        </p:nvPicPr>
        <p:blipFill>
          <a:blip r:embed="rId2"/>
          <a:stretch>
            <a:fillRect/>
          </a:stretch>
        </p:blipFill>
        <p:spPr>
          <a:xfrm>
            <a:off x="4572007" y="1400845"/>
            <a:ext cx="3849722" cy="3114272"/>
          </a:xfrm>
          <a:prstGeom prst="rect">
            <a:avLst/>
          </a:prstGeom>
        </p:spPr>
      </p:pic>
      <p:sp>
        <p:nvSpPr>
          <p:cNvPr id="51" name="Title 2">
            <a:extLst>
              <a:ext uri="{FF2B5EF4-FFF2-40B4-BE49-F238E27FC236}">
                <a16:creationId xmlns:a16="http://schemas.microsoft.com/office/drawing/2014/main" id="{EE6CE8B5-33F9-450C-97B7-41783031C4A7}"/>
              </a:ext>
            </a:extLst>
          </p:cNvPr>
          <p:cNvSpPr txBox="1">
            <a:spLocks/>
          </p:cNvSpPr>
          <p:nvPr/>
        </p:nvSpPr>
        <p:spPr>
          <a:xfrm>
            <a:off x="6546568" y="1209824"/>
            <a:ext cx="5585765" cy="2845343"/>
          </a:xfrm>
          <a:prstGeom prst="rect">
            <a:avLst/>
          </a:prstGeom>
        </p:spPr>
        <p:txBody>
          <a:bodyPr vert="horz" lIns="91440" tIns="45720" rIns="91440" bIns="45720" rtlCol="0" anchor="ctr" anchorCtr="0">
            <a:normAutofit fontScale="90000"/>
          </a:bodyPr>
          <a:lstStyle>
            <a:lvl1pPr algn="l" defTabSz="914400" rtl="0" eaLnBrk="1" latinLnBrk="0" hangingPunct="1">
              <a:lnSpc>
                <a:spcPct val="90000"/>
              </a:lnSpc>
              <a:spcBef>
                <a:spcPct val="0"/>
              </a:spcBef>
              <a:buNone/>
              <a:defRPr lang="en-US" sz="4400" b="0" kern="1200">
                <a:solidFill>
                  <a:schemeClr val="bg1"/>
                </a:solidFill>
                <a:latin typeface="+mj-lt"/>
                <a:ea typeface="Segoe UI Black" panose="020B0A02040204020203" pitchFamily="34" charset="0"/>
                <a:cs typeface="Segoe UI Black" panose="020B0A02040204020203" pitchFamily="34" charset="0"/>
              </a:defRPr>
            </a:lvl1pPr>
          </a:lstStyle>
          <a:p>
            <a:r>
              <a:rPr lang="en-IN" sz="8000" b="1" dirty="0">
                <a:solidFill>
                  <a:srgbClr val="FFFF00"/>
                </a:solidFill>
                <a:latin typeface="Algerian" panose="04020705040A02060702" pitchFamily="82" charset="0"/>
              </a:rPr>
              <a:t>Rhinoceros</a:t>
            </a:r>
            <a:br>
              <a:rPr lang="en-IN" sz="8000" b="1" dirty="0">
                <a:solidFill>
                  <a:srgbClr val="FFC000"/>
                </a:solidFill>
                <a:latin typeface="Algerian" panose="04020705040A02060702" pitchFamily="82" charset="0"/>
              </a:rPr>
            </a:br>
            <a:r>
              <a:rPr lang="en-IN" sz="8000" b="1" dirty="0">
                <a:solidFill>
                  <a:srgbClr val="FFC000"/>
                </a:solidFill>
                <a:latin typeface="Algerian" panose="04020705040A02060702" pitchFamily="82" charset="0"/>
              </a:rPr>
              <a:t>	  </a:t>
            </a:r>
            <a:r>
              <a:rPr lang="en-IN" sz="5300" b="1" dirty="0">
                <a:solidFill>
                  <a:schemeClr val="bg2">
                    <a:lumMod val="25000"/>
                  </a:schemeClr>
                </a:solidFill>
                <a:latin typeface="Bodoni MT Condensed" panose="02070606080606020203" pitchFamily="18" charset="0"/>
                <a:cs typeface="Times New Roman" panose="02020603050405020304" pitchFamily="18" charset="0"/>
              </a:rPr>
              <a:t>Eugene Ionesco</a:t>
            </a:r>
          </a:p>
        </p:txBody>
      </p:sp>
      <p:sp>
        <p:nvSpPr>
          <p:cNvPr id="56" name="Equals 55">
            <a:extLst>
              <a:ext uri="{FF2B5EF4-FFF2-40B4-BE49-F238E27FC236}">
                <a16:creationId xmlns:a16="http://schemas.microsoft.com/office/drawing/2014/main" id="{EC6B7D8F-28C0-4F8D-8B6D-B2E3B98A8BE3}"/>
              </a:ext>
            </a:extLst>
          </p:cNvPr>
          <p:cNvSpPr/>
          <p:nvPr/>
        </p:nvSpPr>
        <p:spPr>
          <a:xfrm>
            <a:off x="2491409" y="547211"/>
            <a:ext cx="8357006" cy="417964"/>
          </a:xfrm>
          <a:prstGeom prst="mathEqua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57" name="TextBox 56">
            <a:extLst>
              <a:ext uri="{FF2B5EF4-FFF2-40B4-BE49-F238E27FC236}">
                <a16:creationId xmlns:a16="http://schemas.microsoft.com/office/drawing/2014/main" id="{7D2B8C38-696A-4854-96DD-BD8EE78C7053}"/>
              </a:ext>
            </a:extLst>
          </p:cNvPr>
          <p:cNvSpPr txBox="1"/>
          <p:nvPr/>
        </p:nvSpPr>
        <p:spPr>
          <a:xfrm>
            <a:off x="8680178" y="2392028"/>
            <a:ext cx="3321037" cy="430887"/>
          </a:xfrm>
          <a:prstGeom prst="rect">
            <a:avLst/>
          </a:prstGeom>
          <a:noFill/>
        </p:spPr>
        <p:txBody>
          <a:bodyPr wrap="none" rtlCol="0">
            <a:spAutoFit/>
          </a:bodyPr>
          <a:lstStyle/>
          <a:p>
            <a:r>
              <a:rPr lang="en-US" sz="2200" b="1" dirty="0">
                <a:solidFill>
                  <a:schemeClr val="bg1"/>
                </a:solidFill>
                <a:latin typeface="Times New Roman" panose="02020603050405020304" pitchFamily="18" charset="0"/>
                <a:cs typeface="Times New Roman" panose="02020603050405020304" pitchFamily="18" charset="0"/>
              </a:rPr>
              <a:t>A Detail Study &amp; Analysis</a:t>
            </a:r>
            <a:endParaRPr lang="en-IN" sz="2200"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7050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9EA1533-F584-4281-8231-26CF602AAF95}"/>
              </a:ext>
            </a:extLst>
          </p:cNvPr>
          <p:cNvSpPr txBox="1"/>
          <p:nvPr/>
        </p:nvSpPr>
        <p:spPr>
          <a:xfrm>
            <a:off x="596350" y="543341"/>
            <a:ext cx="4240696" cy="707886"/>
          </a:xfrm>
          <a:prstGeom prst="rect">
            <a:avLst/>
          </a:prstGeom>
          <a:noFill/>
        </p:spPr>
        <p:txBody>
          <a:bodyPr wrap="square" rtlCol="0">
            <a:spAutoFit/>
          </a:bodyPr>
          <a:lstStyle/>
          <a:p>
            <a:pPr algn="ctr"/>
            <a:r>
              <a:rPr lang="en-US" sz="4000" b="1" dirty="0">
                <a:solidFill>
                  <a:schemeClr val="accent6">
                    <a:lumMod val="75000"/>
                  </a:schemeClr>
                </a:solidFill>
                <a:latin typeface="Times New Roman" panose="02020603050405020304" pitchFamily="18" charset="0"/>
                <a:cs typeface="Times New Roman" panose="02020603050405020304" pitchFamily="18" charset="0"/>
              </a:rPr>
              <a:t>Act – 2: Analysis</a:t>
            </a:r>
            <a:endParaRPr lang="en-IN" sz="4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877DAB8-DADA-479C-9EFF-A6C0EB23C782}"/>
              </a:ext>
            </a:extLst>
          </p:cNvPr>
          <p:cNvSpPr txBox="1"/>
          <p:nvPr/>
        </p:nvSpPr>
        <p:spPr>
          <a:xfrm>
            <a:off x="834887" y="2611265"/>
            <a:ext cx="10111409" cy="3477875"/>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However, most of the characters would agree that a rhinoceros roaming through the streets is irrational. </a:t>
            </a:r>
          </a:p>
          <a:p>
            <a:pPr algn="just"/>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The main difference between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and the others is his sense of feeling right. Even though </a:t>
            </a:r>
            <a:r>
              <a:rPr lang="en-IN" sz="2000" dirty="0">
                <a:solidFill>
                  <a:schemeClr val="accent6">
                    <a:lumMod val="50000"/>
                  </a:schemeClr>
                </a:solidFill>
                <a:latin typeface="Times New Roman" panose="02020603050405020304" pitchFamily="18" charset="0"/>
                <a:cs typeface="Times New Roman" panose="02020603050405020304" pitchFamily="18" charset="0"/>
              </a:rPr>
              <a:t>Daisy</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and </a:t>
            </a:r>
            <a:r>
              <a:rPr lang="en-IN" sz="2000" dirty="0">
                <a:solidFill>
                  <a:schemeClr val="accent6">
                    <a:lumMod val="50000"/>
                  </a:schemeClr>
                </a:solidFill>
                <a:latin typeface="Times New Roman" panose="02020603050405020304" pitchFamily="18" charset="0"/>
                <a:cs typeface="Times New Roman" panose="02020603050405020304" pitchFamily="18" charset="0"/>
              </a:rPr>
              <a:t>Berenger </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have actually seen the rhinoceros,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insists they are mistaken and has no doubt about his viewpoint. In fact, his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defense</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of his position becomes absurd. He ends up thinking of sinister plots being hatched that somehow involve the rhinoceros. Berenger, Daisy, and </a:t>
            </a:r>
            <a:r>
              <a:rPr lang="en-IN" sz="2000" dirty="0" err="1">
                <a:solidFill>
                  <a:schemeClr val="accent6">
                    <a:lumMod val="50000"/>
                  </a:schemeClr>
                </a:solidFill>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all view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Botard's</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explanations as ridiculous, which they are. Ionesco seems to be saying any rational explanation of the absurd is in itself absurd. However, because of his rigid worldview,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cannot deal with the absurd and stubbornly continues to uphold his rational position, no matter how outlandish it may seem.</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45DDA5AB-2FCD-4545-8086-37FC6A91B033}"/>
              </a:ext>
            </a:extLst>
          </p:cNvPr>
          <p:cNvSpPr txBox="1"/>
          <p:nvPr/>
        </p:nvSpPr>
        <p:spPr>
          <a:xfrm>
            <a:off x="834887" y="1397537"/>
            <a:ext cx="10614991" cy="1323439"/>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In </a:t>
            </a:r>
            <a:r>
              <a:rPr lang="en-IN" sz="2000" dirty="0">
                <a:solidFill>
                  <a:schemeClr val="accent6">
                    <a:lumMod val="50000"/>
                  </a:schemeClr>
                </a:solidFill>
                <a:latin typeface="Times New Roman" panose="02020603050405020304" pitchFamily="18" charset="0"/>
                <a:cs typeface="Times New Roman" panose="02020603050405020304" pitchFamily="18" charset="0"/>
              </a:rPr>
              <a:t>Act 2, Scene 1</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t>
            </a:r>
            <a:r>
              <a:rPr lang="en-IN" sz="2000" dirty="0">
                <a:solidFill>
                  <a:schemeClr val="accent6">
                    <a:lumMod val="50000"/>
                  </a:schemeClr>
                </a:solidFill>
                <a:latin typeface="Times New Roman" panose="02020603050405020304" pitchFamily="18" charset="0"/>
                <a:cs typeface="Times New Roman" panose="02020603050405020304" pitchFamily="18" charset="0"/>
              </a:rPr>
              <a:t>Ionesco</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interrelates the theme of strength of belief with the theme of absurdity. The author presents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as representing supposed certitude.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is an ex-schoolteacher with a strong leftist, populist ideology. He prides himself on his analytical ability and being able to see things in a scientific manner. Because of this, he rejects any reports about rhinoceroses as irrational nonsense. </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02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D2D8F9-64A5-43EB-AEBF-75356415D88F}"/>
              </a:ext>
            </a:extLst>
          </p:cNvPr>
          <p:cNvSpPr txBox="1"/>
          <p:nvPr/>
        </p:nvSpPr>
        <p:spPr>
          <a:xfrm>
            <a:off x="821634" y="1516016"/>
            <a:ext cx="10628243" cy="1323439"/>
          </a:xfrm>
          <a:prstGeom prst="rect">
            <a:avLst/>
          </a:prstGeom>
          <a:noFill/>
        </p:spPr>
        <p:txBody>
          <a:bodyPr wrap="square">
            <a:spAutoFit/>
          </a:bodyPr>
          <a:lstStyle/>
          <a:p>
            <a:pPr algn="just"/>
            <a:r>
              <a:rPr lang="en-IN" sz="2000" b="0" i="0" dirty="0">
                <a:solidFill>
                  <a:schemeClr val="accent6">
                    <a:lumMod val="50000"/>
                  </a:schemeClr>
                </a:solidFill>
                <a:effectLst/>
                <a:latin typeface="Haas Grot Text Web"/>
              </a:rPr>
              <a:t>In </a:t>
            </a:r>
            <a:r>
              <a:rPr lang="en-IN" sz="2000" dirty="0">
                <a:solidFill>
                  <a:schemeClr val="accent6">
                    <a:lumMod val="50000"/>
                  </a:schemeClr>
                </a:solidFill>
                <a:latin typeface="Haas Grot Text Web"/>
              </a:rPr>
              <a:t>Act 1</a:t>
            </a:r>
            <a:r>
              <a:rPr lang="en-IN" sz="2000" b="0" i="0" dirty="0">
                <a:solidFill>
                  <a:schemeClr val="accent6">
                    <a:lumMod val="50000"/>
                  </a:schemeClr>
                </a:solidFill>
                <a:effectLst/>
                <a:latin typeface="Haas Grot Text Web"/>
              </a:rPr>
              <a:t> Ionesco showed Jean possessed these traits through his superior attitude toward </a:t>
            </a:r>
            <a:r>
              <a:rPr lang="en-IN" sz="2000" dirty="0">
                <a:solidFill>
                  <a:schemeClr val="accent6">
                    <a:lumMod val="50000"/>
                  </a:schemeClr>
                </a:solidFill>
                <a:latin typeface="Haas Grot Text Web"/>
              </a:rPr>
              <a:t>Berenger</a:t>
            </a:r>
            <a:r>
              <a:rPr lang="en-IN" sz="2000" b="0" i="0" dirty="0">
                <a:solidFill>
                  <a:schemeClr val="accent6">
                    <a:lumMod val="50000"/>
                  </a:schemeClr>
                </a:solidFill>
                <a:effectLst/>
                <a:latin typeface="Haas Grot Text Web"/>
              </a:rPr>
              <a:t> and his insistence on knowing what was best for his friend. In this scene the author shows Jean sick in bed, thereby making a direct connection between his attitude in Act 1 and his illness in Act 2, Scene 2. </a:t>
            </a:r>
          </a:p>
        </p:txBody>
      </p:sp>
      <p:sp>
        <p:nvSpPr>
          <p:cNvPr id="5" name="TextBox 4">
            <a:extLst>
              <a:ext uri="{FF2B5EF4-FFF2-40B4-BE49-F238E27FC236}">
                <a16:creationId xmlns:a16="http://schemas.microsoft.com/office/drawing/2014/main" id="{06ADF079-C5BB-4B1C-94AF-B82A5AD0C658}"/>
              </a:ext>
            </a:extLst>
          </p:cNvPr>
          <p:cNvSpPr txBox="1"/>
          <p:nvPr/>
        </p:nvSpPr>
        <p:spPr>
          <a:xfrm>
            <a:off x="702365" y="460011"/>
            <a:ext cx="10747513" cy="1015663"/>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In </a:t>
            </a:r>
            <a:r>
              <a:rPr lang="en-IN" sz="2000" dirty="0">
                <a:solidFill>
                  <a:schemeClr val="accent6">
                    <a:lumMod val="50000"/>
                  </a:schemeClr>
                </a:solidFill>
                <a:latin typeface="Times New Roman" panose="02020603050405020304" pitchFamily="18" charset="0"/>
                <a:cs typeface="Times New Roman" panose="02020603050405020304" pitchFamily="18" charset="0"/>
              </a:rPr>
              <a:t>Act 2, Scene 2</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t>
            </a:r>
            <a:r>
              <a:rPr lang="en-IN" sz="2000" dirty="0">
                <a:solidFill>
                  <a:schemeClr val="accent6">
                    <a:lumMod val="50000"/>
                  </a:schemeClr>
                </a:solidFill>
                <a:latin typeface="Times New Roman" panose="02020603050405020304" pitchFamily="18" charset="0"/>
                <a:cs typeface="Times New Roman" panose="02020603050405020304" pitchFamily="18" charset="0"/>
              </a:rPr>
              <a:t>Ionesco</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focuses on how the themes of strength and trends affect the process of </a:t>
            </a:r>
            <a:r>
              <a:rPr lang="en-IN" sz="2000" dirty="0">
                <a:solidFill>
                  <a:schemeClr val="accent6">
                    <a:lumMod val="50000"/>
                  </a:schemeClr>
                </a:solidFill>
                <a:latin typeface="Times New Roman" panose="02020603050405020304" pitchFamily="18" charset="0"/>
                <a:cs typeface="Times New Roman" panose="02020603050405020304" pitchFamily="18" charset="0"/>
              </a:rPr>
              <a:t>Jean</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changing into a rhinoceros. The author sees Jean's belligerence and inability to admit fault as the key to his transformation.</a:t>
            </a:r>
          </a:p>
        </p:txBody>
      </p:sp>
      <p:sp>
        <p:nvSpPr>
          <p:cNvPr id="7" name="TextBox 6">
            <a:extLst>
              <a:ext uri="{FF2B5EF4-FFF2-40B4-BE49-F238E27FC236}">
                <a16:creationId xmlns:a16="http://schemas.microsoft.com/office/drawing/2014/main" id="{D80533A3-2E6D-4581-8EC1-A932BC864919}"/>
              </a:ext>
            </a:extLst>
          </p:cNvPr>
          <p:cNvSpPr txBox="1"/>
          <p:nvPr/>
        </p:nvSpPr>
        <p:spPr>
          <a:xfrm>
            <a:off x="821633" y="2815514"/>
            <a:ext cx="10098155" cy="1938992"/>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Ionesco reinforces this connection as Jean becomes more like a rhinoceros. When Berenger suggests what might be ailing his friend, Jean stubbornly refuses to admit anything is wrong, asserting, “I’m sound in mind and limb.” Later, when Berenger points out that Jean's subconscious might have something to do with his illness, Jean again refutes this suggestion, saying, “I think straight. I always think straight.” Jean continues to reaffirm his strength. The more he does this, the more he changes into a rhinoceros.</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9265A1B-E533-4C18-A4F7-FC8A173DF581}"/>
              </a:ext>
            </a:extLst>
          </p:cNvPr>
          <p:cNvSpPr txBox="1"/>
          <p:nvPr/>
        </p:nvSpPr>
        <p:spPr>
          <a:xfrm>
            <a:off x="821631" y="4760987"/>
            <a:ext cx="10098155" cy="1323439"/>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As seen in the previous scenes, Ionesco sees the rhinoceros as representing a brute and destructive force. </a:t>
            </a:r>
            <a:r>
              <a:rPr lang="en-IN" sz="2000" dirty="0">
                <a:solidFill>
                  <a:schemeClr val="accent6">
                    <a:lumMod val="50000"/>
                  </a:schemeClr>
                </a:solidFill>
                <a:latin typeface="Times New Roman" panose="02020603050405020304" pitchFamily="18" charset="0"/>
                <a:cs typeface="Times New Roman" panose="02020603050405020304" pitchFamily="18" charset="0"/>
              </a:rPr>
              <a:t>Rhinoceroses</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are shown charging mindlessly, destroying whatever gets in their way. The author sees people who join group actions and ways of thinking as having the same effect.</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5" name="Oval 14">
            <a:extLst>
              <a:ext uri="{FF2B5EF4-FFF2-40B4-BE49-F238E27FC236}">
                <a16:creationId xmlns:a16="http://schemas.microsoft.com/office/drawing/2014/main" id="{4142645E-680A-4C6F-921C-D09CD3957CA5}"/>
              </a:ext>
            </a:extLst>
          </p:cNvPr>
          <p:cNvSpPr/>
          <p:nvPr/>
        </p:nvSpPr>
        <p:spPr>
          <a:xfrm>
            <a:off x="92766" y="662608"/>
            <a:ext cx="119270" cy="463826"/>
          </a:xfrm>
          <a:prstGeom prst="ellipse">
            <a:avLst/>
          </a:prstGeom>
          <a:solidFill>
            <a:schemeClr val="bg2">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Arrow: Right 16">
            <a:extLst>
              <a:ext uri="{FF2B5EF4-FFF2-40B4-BE49-F238E27FC236}">
                <a16:creationId xmlns:a16="http://schemas.microsoft.com/office/drawing/2014/main" id="{32BF47AB-7433-4F6B-A84F-793DAC71BA98}"/>
              </a:ext>
            </a:extLst>
          </p:cNvPr>
          <p:cNvSpPr/>
          <p:nvPr/>
        </p:nvSpPr>
        <p:spPr>
          <a:xfrm>
            <a:off x="172280" y="768626"/>
            <a:ext cx="649351" cy="251791"/>
          </a:xfrm>
          <a:prstGeom prst="rightArrow">
            <a:avLst/>
          </a:prstGeom>
          <a:solidFill>
            <a:schemeClr val="bg2">
              <a:lumMod val="5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87202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B85FBD-6DCC-41A6-A116-2B50BB890A2B}"/>
              </a:ext>
            </a:extLst>
          </p:cNvPr>
          <p:cNvSpPr txBox="1"/>
          <p:nvPr/>
        </p:nvSpPr>
        <p:spPr>
          <a:xfrm>
            <a:off x="821634" y="1236932"/>
            <a:ext cx="10575235" cy="1883657"/>
          </a:xfrm>
          <a:prstGeom prst="rect">
            <a:avLst/>
          </a:prstGeom>
          <a:noFill/>
        </p:spPr>
        <p:txBody>
          <a:bodyPr wrap="square">
            <a:spAutoFit/>
          </a:bodyPr>
          <a:lstStyle/>
          <a:p>
            <a:pPr algn="just">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Berenger is at home having a nightmare. He fears transforming like Jean, earlier. He has a sip of brandy and retires to bed.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visits him and they have nearly the same exchange as with Jean earlier. Only this time,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is accepting of the transformation and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Bérenger</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resists the idea and defies that he will change.</a:t>
            </a:r>
          </a:p>
        </p:txBody>
      </p:sp>
      <p:sp>
        <p:nvSpPr>
          <p:cNvPr id="5" name="TextBox 4">
            <a:extLst>
              <a:ext uri="{FF2B5EF4-FFF2-40B4-BE49-F238E27FC236}">
                <a16:creationId xmlns:a16="http://schemas.microsoft.com/office/drawing/2014/main" id="{A89A8963-A7B6-40B7-9122-3615F5B33296}"/>
              </a:ext>
            </a:extLst>
          </p:cNvPr>
          <p:cNvSpPr txBox="1"/>
          <p:nvPr/>
        </p:nvSpPr>
        <p:spPr>
          <a:xfrm>
            <a:off x="728870" y="596349"/>
            <a:ext cx="4240696" cy="707886"/>
          </a:xfrm>
          <a:prstGeom prst="rect">
            <a:avLst/>
          </a:prstGeom>
          <a:noFill/>
        </p:spPr>
        <p:txBody>
          <a:bodyPr wrap="square" rtlCol="0">
            <a:spAutoFit/>
          </a:bodyPr>
          <a:lstStyle/>
          <a:p>
            <a:pPr algn="ctr"/>
            <a:r>
              <a:rPr lang="en-US" sz="4000" b="1" dirty="0">
                <a:solidFill>
                  <a:schemeClr val="accent6">
                    <a:lumMod val="75000"/>
                  </a:schemeClr>
                </a:solidFill>
                <a:latin typeface="Times New Roman" panose="02020603050405020304" pitchFamily="18" charset="0"/>
                <a:cs typeface="Times New Roman" panose="02020603050405020304" pitchFamily="18" charset="0"/>
              </a:rPr>
              <a:t>Act – 3: Summary</a:t>
            </a:r>
            <a:endParaRPr lang="en-IN" sz="4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48B591F-69BB-4454-A82C-DC71BD8D7912}"/>
              </a:ext>
            </a:extLst>
          </p:cNvPr>
          <p:cNvSpPr txBox="1"/>
          <p:nvPr/>
        </p:nvSpPr>
        <p:spPr>
          <a:xfrm>
            <a:off x="821634" y="3048091"/>
            <a:ext cx="10137914" cy="1785104"/>
          </a:xfrm>
          <a:prstGeom prst="rect">
            <a:avLst/>
          </a:prstGeom>
          <a:noFill/>
        </p:spPr>
        <p:txBody>
          <a:bodyPr wrap="square">
            <a:spAutoFit/>
          </a:bodyPr>
          <a:lstStyle/>
          <a:p>
            <a:pPr algn="just">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Daisy arrives with a basket of love. Both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and Berenger desire her.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Daisy reveals, has also changed. Many villagers, including firemen, have begun to transform.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leaves, wanting to see first hand. Berenger tries to stop him.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turns into a rhinoceros himself.</a:t>
            </a:r>
          </a:p>
          <a:p>
            <a:pPr algn="just"/>
            <a:endParaRPr lang="en-IN" sz="2000" b="0" i="0" dirty="0">
              <a:solidFill>
                <a:schemeClr val="accent6">
                  <a:lumMod val="50000"/>
                </a:schemeClr>
              </a:solidFill>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3990495-B90B-4844-9F25-9509F8774F42}"/>
              </a:ext>
            </a:extLst>
          </p:cNvPr>
          <p:cNvSpPr txBox="1"/>
          <p:nvPr/>
        </p:nvSpPr>
        <p:spPr>
          <a:xfrm>
            <a:off x="821633" y="4389933"/>
            <a:ext cx="10137913" cy="1883657"/>
          </a:xfrm>
          <a:prstGeom prst="rect">
            <a:avLst/>
          </a:prstGeom>
          <a:noFill/>
        </p:spPr>
        <p:txBody>
          <a:bodyPr wrap="square">
            <a:spAutoFit/>
          </a:bodyPr>
          <a:lstStyle/>
          <a:p>
            <a:pPr algn="just">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Berenger laments the loss of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Daisy tells him Berenger that they have no right to interfere in other's lives.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Bérenger</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says he will defend her. He blames both himself and Daisy for aiding, through lack of sympathy, for the transformations of Jean and Papillon, respectively. Daisy allays his guilt.</a:t>
            </a:r>
          </a:p>
        </p:txBody>
      </p:sp>
      <p:sp>
        <p:nvSpPr>
          <p:cNvPr id="13" name="TextBox 12">
            <a:extLst>
              <a:ext uri="{FF2B5EF4-FFF2-40B4-BE49-F238E27FC236}">
                <a16:creationId xmlns:a16="http://schemas.microsoft.com/office/drawing/2014/main" id="{F9B9C412-75AF-46FF-8BBA-8E9BE4DF2111}"/>
              </a:ext>
            </a:extLst>
          </p:cNvPr>
          <p:cNvSpPr txBox="1"/>
          <p:nvPr/>
        </p:nvSpPr>
        <p:spPr>
          <a:xfrm>
            <a:off x="11025803" y="6566456"/>
            <a:ext cx="1157689" cy="246221"/>
          </a:xfrm>
          <a:prstGeom prst="rect">
            <a:avLst/>
          </a:prstGeom>
          <a:noFill/>
        </p:spPr>
        <p:txBody>
          <a:bodyPr wrap="none" rtlCol="0">
            <a:spAutoFit/>
          </a:bodyPr>
          <a:lstStyle/>
          <a:p>
            <a:r>
              <a:rPr lang="en-US" sz="1000" dirty="0">
                <a:solidFill>
                  <a:srgbClr val="00B050"/>
                </a:solidFill>
                <a:latin typeface="Times New Roman" panose="02020603050405020304" pitchFamily="18" charset="0"/>
                <a:cs typeface="Times New Roman" panose="02020603050405020304" pitchFamily="18" charset="0"/>
              </a:rPr>
              <a:t>(Summary: Wiki*)</a:t>
            </a:r>
            <a:endParaRPr lang="en-IN" sz="1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81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D3DF10-B6E1-4A2A-BBF6-17E262620F24}"/>
              </a:ext>
            </a:extLst>
          </p:cNvPr>
          <p:cNvSpPr txBox="1"/>
          <p:nvPr/>
        </p:nvSpPr>
        <p:spPr>
          <a:xfrm>
            <a:off x="795131" y="469884"/>
            <a:ext cx="10601738" cy="2345963"/>
          </a:xfrm>
          <a:prstGeom prst="rect">
            <a:avLst/>
          </a:prstGeom>
          <a:noFill/>
        </p:spPr>
        <p:txBody>
          <a:bodyPr wrap="square">
            <a:spAutoFit/>
          </a:bodyPr>
          <a:lstStyle/>
          <a:p>
            <a:pPr algn="just">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The phone rings, but they hear only rhino trumpeting on the line. They turn to the radio for help, but the rhinos have taken that there, too. Berenger professes his love for Daisy. She seems to reciprocate. They attempt to have a normal life amongst beasts. Berenger suggests that they attempt to repopulate the human race. Daisy begins to move away from him, suggesting that Berenger does not understand love. She has come to believe the rhinoceroses are truly passionate</a:t>
            </a:r>
            <a:r>
              <a:rPr lang="en-IN" b="0" i="0" dirty="0">
                <a:solidFill>
                  <a:srgbClr val="202122"/>
                </a:solidFill>
                <a:effectLst/>
                <a:latin typeface="Arial" panose="020B0604020202020204" pitchFamily="34" charset="0"/>
              </a:rPr>
              <a:t>.</a:t>
            </a:r>
            <a:endParaRPr lang="en-IN" dirty="0"/>
          </a:p>
        </p:txBody>
      </p:sp>
      <p:sp>
        <p:nvSpPr>
          <p:cNvPr id="5" name="TextBox 4">
            <a:extLst>
              <a:ext uri="{FF2B5EF4-FFF2-40B4-BE49-F238E27FC236}">
                <a16:creationId xmlns:a16="http://schemas.microsoft.com/office/drawing/2014/main" id="{124CE194-4881-4D58-A881-D4975E916C9D}"/>
              </a:ext>
            </a:extLst>
          </p:cNvPr>
          <p:cNvSpPr txBox="1"/>
          <p:nvPr/>
        </p:nvSpPr>
        <p:spPr>
          <a:xfrm>
            <a:off x="795131" y="2816810"/>
            <a:ext cx="10151165" cy="3268652"/>
          </a:xfrm>
          <a:prstGeom prst="rect">
            <a:avLst/>
          </a:prstGeom>
          <a:noFill/>
        </p:spPr>
        <p:txBody>
          <a:bodyPr wrap="square">
            <a:spAutoFit/>
          </a:bodyPr>
          <a:lstStyle/>
          <a:p>
            <a:pPr algn="just">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Berenger slaps Daisy without thinking and then immediately recants. Berenger exclaims that, “in just a few minutes we have gone through twenty-five years of married life!” They attempt to reconcile, but once more fight. As Berenger examines himself in a for any evidence of transformation, Daisy slips away to join the animals.</a:t>
            </a:r>
          </a:p>
          <a:p>
            <a:pPr algn="just">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Now alone completely, Berenger regrets his actions towards Daisy. In his solitude, he begins to doubt his existence. He attempts to change into a rhinoceros but cannot, then regains his determination to fight the beasts. Berenger shouts, “I’m not capitulating!”</a:t>
            </a:r>
          </a:p>
        </p:txBody>
      </p:sp>
      <p:sp>
        <p:nvSpPr>
          <p:cNvPr id="7" name="Oval 6">
            <a:extLst>
              <a:ext uri="{FF2B5EF4-FFF2-40B4-BE49-F238E27FC236}">
                <a16:creationId xmlns:a16="http://schemas.microsoft.com/office/drawing/2014/main" id="{E8C0E6B6-F12C-44C3-B9F0-4E7F4AB3B9EE}"/>
              </a:ext>
            </a:extLst>
          </p:cNvPr>
          <p:cNvSpPr/>
          <p:nvPr/>
        </p:nvSpPr>
        <p:spPr>
          <a:xfrm>
            <a:off x="92766" y="662608"/>
            <a:ext cx="119270" cy="463826"/>
          </a:xfrm>
          <a:prstGeom prst="ellipse">
            <a:avLst/>
          </a:prstGeom>
          <a:solidFill>
            <a:schemeClr val="bg2">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Right 8">
            <a:extLst>
              <a:ext uri="{FF2B5EF4-FFF2-40B4-BE49-F238E27FC236}">
                <a16:creationId xmlns:a16="http://schemas.microsoft.com/office/drawing/2014/main" id="{4D135298-639B-4680-94F1-1619A2B2C71C}"/>
              </a:ext>
            </a:extLst>
          </p:cNvPr>
          <p:cNvSpPr/>
          <p:nvPr/>
        </p:nvSpPr>
        <p:spPr>
          <a:xfrm>
            <a:off x="172280" y="768626"/>
            <a:ext cx="649351" cy="251791"/>
          </a:xfrm>
          <a:prstGeom prst="rightArrow">
            <a:avLst/>
          </a:prstGeom>
          <a:solidFill>
            <a:schemeClr val="bg2">
              <a:lumMod val="5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id="{030DDC2C-9CC9-4A04-A5F7-9A674C31CD62}"/>
              </a:ext>
            </a:extLst>
          </p:cNvPr>
          <p:cNvSpPr txBox="1"/>
          <p:nvPr/>
        </p:nvSpPr>
        <p:spPr>
          <a:xfrm>
            <a:off x="11025803" y="6566456"/>
            <a:ext cx="1157689" cy="246221"/>
          </a:xfrm>
          <a:prstGeom prst="rect">
            <a:avLst/>
          </a:prstGeom>
          <a:noFill/>
        </p:spPr>
        <p:txBody>
          <a:bodyPr wrap="none" rtlCol="0">
            <a:spAutoFit/>
          </a:bodyPr>
          <a:lstStyle/>
          <a:p>
            <a:r>
              <a:rPr lang="en-US" sz="1000" dirty="0">
                <a:solidFill>
                  <a:srgbClr val="00B050"/>
                </a:solidFill>
                <a:latin typeface="Times New Roman" panose="02020603050405020304" pitchFamily="18" charset="0"/>
                <a:cs typeface="Times New Roman" panose="02020603050405020304" pitchFamily="18" charset="0"/>
              </a:rPr>
              <a:t>(Summary: Wiki*)</a:t>
            </a:r>
            <a:endParaRPr lang="en-IN" sz="1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222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2DC338-7693-4BD0-99D5-14F3F1AB6D62}"/>
              </a:ext>
            </a:extLst>
          </p:cNvPr>
          <p:cNvSpPr txBox="1"/>
          <p:nvPr/>
        </p:nvSpPr>
        <p:spPr>
          <a:xfrm>
            <a:off x="848139" y="1359071"/>
            <a:ext cx="10575235" cy="1631216"/>
          </a:xfrm>
          <a:prstGeom prst="rect">
            <a:avLst/>
          </a:prstGeom>
          <a:noFill/>
        </p:spPr>
        <p:txBody>
          <a:bodyPr wrap="square">
            <a:spAutoFit/>
          </a:bodyPr>
          <a:lstStyle/>
          <a:p>
            <a:pPr algn="just" fontAlgn="base"/>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As the act opens, Ionesco draws obvious similarities to the opening of the previous scene. The stage directions note that the set of Berenger's room is extremely similar to that of Jean's room. Furthermore, as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enters and Berenger does not recognize him, their dialogue is quite similar to the earlier exchange between Jean and Berenger. We realize that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is going to become a rhinoceros.</a:t>
            </a:r>
          </a:p>
        </p:txBody>
      </p:sp>
      <p:sp>
        <p:nvSpPr>
          <p:cNvPr id="5" name="TextBox 4">
            <a:extLst>
              <a:ext uri="{FF2B5EF4-FFF2-40B4-BE49-F238E27FC236}">
                <a16:creationId xmlns:a16="http://schemas.microsoft.com/office/drawing/2014/main" id="{3A67F591-CEF0-4AFC-A5B4-DD4396C6D500}"/>
              </a:ext>
            </a:extLst>
          </p:cNvPr>
          <p:cNvSpPr txBox="1"/>
          <p:nvPr/>
        </p:nvSpPr>
        <p:spPr>
          <a:xfrm>
            <a:off x="596350" y="569845"/>
            <a:ext cx="4240696" cy="707886"/>
          </a:xfrm>
          <a:prstGeom prst="rect">
            <a:avLst/>
          </a:prstGeom>
          <a:noFill/>
        </p:spPr>
        <p:txBody>
          <a:bodyPr wrap="square" rtlCol="0">
            <a:spAutoFit/>
          </a:bodyPr>
          <a:lstStyle/>
          <a:p>
            <a:pPr algn="ctr"/>
            <a:r>
              <a:rPr lang="en-US" sz="4000" b="1" dirty="0">
                <a:solidFill>
                  <a:schemeClr val="accent6">
                    <a:lumMod val="75000"/>
                  </a:schemeClr>
                </a:solidFill>
                <a:latin typeface="Times New Roman" panose="02020603050405020304" pitchFamily="18" charset="0"/>
                <a:cs typeface="Times New Roman" panose="02020603050405020304" pitchFamily="18" charset="0"/>
              </a:rPr>
              <a:t>Act – 3: Analysis</a:t>
            </a:r>
            <a:endParaRPr lang="en-IN" sz="4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D310D80-E882-45F6-8F3E-4FB07BD2F8F1}"/>
              </a:ext>
            </a:extLst>
          </p:cNvPr>
          <p:cNvSpPr txBox="1"/>
          <p:nvPr/>
        </p:nvSpPr>
        <p:spPr>
          <a:xfrm>
            <a:off x="848139" y="2911661"/>
            <a:ext cx="10098157" cy="1323439"/>
          </a:xfrm>
          <a:prstGeom prst="rect">
            <a:avLst/>
          </a:prstGeom>
          <a:noFill/>
        </p:spPr>
        <p:txBody>
          <a:bodyPr wrap="square">
            <a:spAutoFit/>
          </a:bodyPr>
          <a:lstStyle/>
          <a:p>
            <a:pPr algn="just" fontAlgn="base"/>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In this final act, the historical side of Ionesco's allegory becomes quite clear. When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talks with Berenger about the rhinoceros trend, his arguments echo the arguments made by Germans during the Nazi regime's rise to power. </a:t>
            </a:r>
          </a:p>
          <a:p>
            <a:pPr algn="just" fontAlgn="base"/>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267D7C0F-5527-4E58-8609-0C9B52E87B09}"/>
              </a:ext>
            </a:extLst>
          </p:cNvPr>
          <p:cNvSpPr txBox="1"/>
          <p:nvPr/>
        </p:nvSpPr>
        <p:spPr>
          <a:xfrm>
            <a:off x="848139" y="3909470"/>
            <a:ext cx="10098157" cy="2246769"/>
          </a:xfrm>
          <a:prstGeom prst="rect">
            <a:avLst/>
          </a:prstGeom>
          <a:noFill/>
        </p:spPr>
        <p:txBody>
          <a:bodyPr wrap="square">
            <a:spAutoFit/>
          </a:bodyPr>
          <a:lstStyle/>
          <a:p>
            <a:pPr algn="just" fontAlgn="base"/>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We can see why Berenger is the only person to remain human. Unlike everyone else, Berenger actively fears becoming a rhinoceros. He cannot ignore the situation at hand, but his reaction is not to go along. Instead, he admits, “I can’t get over it. “When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decides to join the animals, he describes his “duty</a:t>
            </a:r>
            <a:r>
              <a:rPr lang="en-IN" sz="2000" dirty="0">
                <a:solidFill>
                  <a:schemeClr val="accent6">
                    <a:lumMod val="50000"/>
                  </a:schemeClr>
                </a:solidFill>
                <a:latin typeface="Times New Roman" panose="02020603050405020304" pitchFamily="18" charset="0"/>
                <a:cs typeface="Times New Roman" panose="02020603050405020304" pitchFamily="18" charset="0"/>
              </a:rPr>
              <a:t>”</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to join his peers. Although Berenger argues that his duty is to oppose the rhinoceros, </a:t>
            </a:r>
            <a:r>
              <a:rPr lang="en-IN" sz="20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 cannot resist the urge to fit in with the majority. By illustrating the human tendency to fit in by showing the draw to become a rhinoceros, Ionesco illustrates how absurd and dangerous that tendency can be.</a:t>
            </a:r>
          </a:p>
        </p:txBody>
      </p:sp>
    </p:spTree>
    <p:extLst>
      <p:ext uri="{BB962C8B-B14F-4D97-AF65-F5344CB8AC3E}">
        <p14:creationId xmlns:p14="http://schemas.microsoft.com/office/powerpoint/2010/main" val="187636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4A849D96-12D7-42DC-B10A-3FA99C51728B}"/>
              </a:ext>
            </a:extLst>
          </p:cNvPr>
          <p:cNvSpPr/>
          <p:nvPr/>
        </p:nvSpPr>
        <p:spPr>
          <a:xfrm>
            <a:off x="92766" y="662608"/>
            <a:ext cx="119270" cy="463826"/>
          </a:xfrm>
          <a:prstGeom prst="ellipse">
            <a:avLst/>
          </a:prstGeom>
          <a:solidFill>
            <a:schemeClr val="bg2">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Right 4">
            <a:extLst>
              <a:ext uri="{FF2B5EF4-FFF2-40B4-BE49-F238E27FC236}">
                <a16:creationId xmlns:a16="http://schemas.microsoft.com/office/drawing/2014/main" id="{BFB96739-7111-41BB-95A3-BA74E3FAC5A1}"/>
              </a:ext>
            </a:extLst>
          </p:cNvPr>
          <p:cNvSpPr/>
          <p:nvPr/>
        </p:nvSpPr>
        <p:spPr>
          <a:xfrm>
            <a:off x="172280" y="768626"/>
            <a:ext cx="649351" cy="251791"/>
          </a:xfrm>
          <a:prstGeom prst="rightArrow">
            <a:avLst/>
          </a:prstGeom>
          <a:solidFill>
            <a:schemeClr val="bg2">
              <a:lumMod val="5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3A45AA66-39E3-4F68-BA15-072A889DBEA6}"/>
              </a:ext>
            </a:extLst>
          </p:cNvPr>
          <p:cNvSpPr txBox="1"/>
          <p:nvPr/>
        </p:nvSpPr>
        <p:spPr>
          <a:xfrm>
            <a:off x="821631" y="440785"/>
            <a:ext cx="10561986" cy="1015663"/>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We see a similar transformation with Daisy. As she slowly shifts her perspective on the rhinoceroses, she becomes a different person in the course of minutes. The rhinoceros draw thus proves to be quick and effective once it begins, overcoming even the people who say they will resist it.</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ED5C5CB5-08C0-459C-99F8-E30D0E7569C5}"/>
              </a:ext>
            </a:extLst>
          </p:cNvPr>
          <p:cNvSpPr txBox="1"/>
          <p:nvPr/>
        </p:nvSpPr>
        <p:spPr>
          <a:xfrm>
            <a:off x="821631" y="1403509"/>
            <a:ext cx="10561986" cy="1631216"/>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Berenger stands in sharp contrast to all the others. He does not merely pledge to resist the pull; he dedicates himself to resistance. He briefly flirts with the idea of being a rhinoceros, but it seems that he is willing only to accept some of the external characteristics of the animal, such as the sounds it makes. But he simply cannot change his nature; he cannot be the individualist he really is and also fit in as a rhinoceros. The desire to be an individual trumps the rest.</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87620879-8B34-4045-9C68-B0B4CFB548A1}"/>
              </a:ext>
            </a:extLst>
          </p:cNvPr>
          <p:cNvSpPr txBox="1"/>
          <p:nvPr/>
        </p:nvSpPr>
        <p:spPr>
          <a:xfrm>
            <a:off x="821631" y="2991175"/>
            <a:ext cx="10124665" cy="1015663"/>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Berenger’s final monologue proudly affirms the character's individuality and commitment to a moral code. As he declares his individuality and his resolve to fight, we hear the playwright's message most clearly. </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78945B52-40B5-4D33-B5E1-D44FE965D143}"/>
              </a:ext>
            </a:extLst>
          </p:cNvPr>
          <p:cNvSpPr txBox="1"/>
          <p:nvPr/>
        </p:nvSpPr>
        <p:spPr>
          <a:xfrm>
            <a:off x="821631" y="3971834"/>
            <a:ext cx="10124665" cy="1015663"/>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At the same time, however, we now must confront the meaninglessness of everyday life. If everyday conversation is banal and illogical, and if efforts to understand and live well in the world end up in loneliness and absurdity</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F9A9204B-4827-483A-B086-31F805065D64}"/>
              </a:ext>
            </a:extLst>
          </p:cNvPr>
          <p:cNvSpPr txBox="1"/>
          <p:nvPr/>
        </p:nvSpPr>
        <p:spPr>
          <a:xfrm>
            <a:off x="821631" y="4940538"/>
            <a:ext cx="10124665" cy="1323439"/>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At the close of Act I, Berenger took another drink after talking to his friend about how he wanted to stop drinking. His point of view lacked hope, and he could not find a redeeming value in everyday, ordinary actions. At the close of the final act, Berenger emerges a strong, resilient fighter, a defender of his humanity and, indeed, the human race itself.</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7" name="Star: 4 Points 16">
            <a:extLst>
              <a:ext uri="{FF2B5EF4-FFF2-40B4-BE49-F238E27FC236}">
                <a16:creationId xmlns:a16="http://schemas.microsoft.com/office/drawing/2014/main" id="{BAF2DF0A-C31F-4D59-9B2F-4DD8E73DBFFE}"/>
              </a:ext>
            </a:extLst>
          </p:cNvPr>
          <p:cNvSpPr/>
          <p:nvPr/>
        </p:nvSpPr>
        <p:spPr>
          <a:xfrm>
            <a:off x="8256107" y="6001582"/>
            <a:ext cx="437322" cy="399219"/>
          </a:xfrm>
          <a:prstGeom prst="star4">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19" name="Star: 4 Points 18">
            <a:extLst>
              <a:ext uri="{FF2B5EF4-FFF2-40B4-BE49-F238E27FC236}">
                <a16:creationId xmlns:a16="http://schemas.microsoft.com/office/drawing/2014/main" id="{9E057B88-1C6D-44EF-8B64-EA2BE04DFD99}"/>
              </a:ext>
            </a:extLst>
          </p:cNvPr>
          <p:cNvSpPr/>
          <p:nvPr/>
        </p:nvSpPr>
        <p:spPr>
          <a:xfrm>
            <a:off x="8753063" y="6008210"/>
            <a:ext cx="437322" cy="399219"/>
          </a:xfrm>
          <a:prstGeom prst="star4">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21" name="Star: 4 Points 20">
            <a:extLst>
              <a:ext uri="{FF2B5EF4-FFF2-40B4-BE49-F238E27FC236}">
                <a16:creationId xmlns:a16="http://schemas.microsoft.com/office/drawing/2014/main" id="{16421736-DB18-434D-9376-8BF34D407286}"/>
              </a:ext>
            </a:extLst>
          </p:cNvPr>
          <p:cNvSpPr/>
          <p:nvPr/>
        </p:nvSpPr>
        <p:spPr>
          <a:xfrm>
            <a:off x="9256640" y="6008210"/>
            <a:ext cx="437322" cy="399219"/>
          </a:xfrm>
          <a:prstGeom prst="star4">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b="1" dirty="0"/>
          </a:p>
        </p:txBody>
      </p:sp>
      <p:sp>
        <p:nvSpPr>
          <p:cNvPr id="23" name="Rectangle: Rounded Corners 22">
            <a:extLst>
              <a:ext uri="{FF2B5EF4-FFF2-40B4-BE49-F238E27FC236}">
                <a16:creationId xmlns:a16="http://schemas.microsoft.com/office/drawing/2014/main" id="{7B1E436B-69F2-4A7D-9137-992D43953648}"/>
              </a:ext>
            </a:extLst>
          </p:cNvPr>
          <p:cNvSpPr/>
          <p:nvPr/>
        </p:nvSpPr>
        <p:spPr>
          <a:xfrm>
            <a:off x="10628243" y="6008210"/>
            <a:ext cx="1219200" cy="498607"/>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FF0000"/>
                </a:solidFill>
                <a:latin typeface="Agency FB" panose="020B0503020202020204" pitchFamily="34" charset="0"/>
              </a:rPr>
              <a:t>…the End</a:t>
            </a:r>
            <a:r>
              <a:rPr lang="en-US" dirty="0"/>
              <a:t>.</a:t>
            </a:r>
            <a:endParaRPr lang="en-IN" dirty="0"/>
          </a:p>
        </p:txBody>
      </p:sp>
    </p:spTree>
    <p:extLst>
      <p:ext uri="{BB962C8B-B14F-4D97-AF65-F5344CB8AC3E}">
        <p14:creationId xmlns:p14="http://schemas.microsoft.com/office/powerpoint/2010/main" val="255300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1298F86-8A3E-421D-88B9-EB4316306118}"/>
              </a:ext>
            </a:extLst>
          </p:cNvPr>
          <p:cNvSpPr txBox="1"/>
          <p:nvPr/>
        </p:nvSpPr>
        <p:spPr>
          <a:xfrm>
            <a:off x="808382" y="1253056"/>
            <a:ext cx="10601739" cy="1421992"/>
          </a:xfrm>
          <a:prstGeom prst="rect">
            <a:avLst/>
          </a:prstGeom>
          <a:noFill/>
        </p:spPr>
        <p:txBody>
          <a:bodyPr wrap="square">
            <a:spAutoFit/>
          </a:bodyPr>
          <a:lstStyle/>
          <a:p>
            <a:pPr algn="just">
              <a:lnSpc>
                <a:spcPct val="150000"/>
              </a:lnSpc>
            </a:pPr>
            <a:r>
              <a:rPr lang="en-IN" sz="2000" b="0" i="0" u="none" strike="noStrike" baseline="0" dirty="0">
                <a:solidFill>
                  <a:schemeClr val="accent3">
                    <a:lumMod val="50000"/>
                  </a:schemeClr>
                </a:solidFill>
                <a:latin typeface="Times New Roman" panose="02020603050405020304" pitchFamily="18" charset="0"/>
                <a:cs typeface="Times New Roman" panose="02020603050405020304" pitchFamily="18" charset="0"/>
              </a:rPr>
              <a:t>Originally written as a short story published in </a:t>
            </a:r>
            <a:r>
              <a:rPr lang="en-IN" sz="2000" b="1" i="1" u="none" strike="noStrike" baseline="0" dirty="0" err="1">
                <a:solidFill>
                  <a:schemeClr val="accent3">
                    <a:lumMod val="50000"/>
                  </a:schemeClr>
                </a:solidFill>
                <a:latin typeface="Times New Roman" panose="02020603050405020304" pitchFamily="18" charset="0"/>
                <a:cs typeface="Times New Roman" panose="02020603050405020304" pitchFamily="18" charset="0"/>
              </a:rPr>
              <a:t>Lettres</a:t>
            </a:r>
            <a:r>
              <a:rPr lang="en-IN" sz="2000" b="1" i="1" u="none" strike="noStrike" baseline="0" dirty="0">
                <a:solidFill>
                  <a:schemeClr val="accent3">
                    <a:lumMod val="50000"/>
                  </a:schemeClr>
                </a:solidFill>
                <a:latin typeface="Times New Roman" panose="02020603050405020304" pitchFamily="18" charset="0"/>
                <a:cs typeface="Times New Roman" panose="02020603050405020304" pitchFamily="18" charset="0"/>
              </a:rPr>
              <a:t> Nouvelles </a:t>
            </a:r>
            <a:r>
              <a:rPr lang="en-IN" sz="2000" b="0" i="0" u="none" strike="noStrike" baseline="0" dirty="0">
                <a:solidFill>
                  <a:schemeClr val="accent3">
                    <a:lumMod val="50000"/>
                  </a:schemeClr>
                </a:solidFill>
                <a:latin typeface="Times New Roman" panose="02020603050405020304" pitchFamily="18" charset="0"/>
                <a:cs typeface="Times New Roman" panose="02020603050405020304" pitchFamily="18" charset="0"/>
              </a:rPr>
              <a:t>in 1957 and first performed notably in 1960 in Paris, France at the Odeon Theatre, </a:t>
            </a:r>
            <a:r>
              <a:rPr lang="en-IN" sz="2000" b="0" i="1" u="none" strike="noStrike" baseline="0" dirty="0">
                <a:solidFill>
                  <a:schemeClr val="accent3">
                    <a:lumMod val="50000"/>
                  </a:schemeClr>
                </a:solidFill>
                <a:latin typeface="Times New Roman" panose="02020603050405020304" pitchFamily="18" charset="0"/>
                <a:cs typeface="Times New Roman" panose="02020603050405020304" pitchFamily="18" charset="0"/>
              </a:rPr>
              <a:t>Rhinoceros </a:t>
            </a:r>
            <a:r>
              <a:rPr lang="en-IN" sz="2000" b="0" i="0" u="none" strike="noStrike" baseline="0" dirty="0">
                <a:solidFill>
                  <a:schemeClr val="accent3">
                    <a:lumMod val="50000"/>
                  </a:schemeClr>
                </a:solidFill>
                <a:latin typeface="Times New Roman" panose="02020603050405020304" pitchFamily="18" charset="0"/>
                <a:cs typeface="Times New Roman" panose="02020603050405020304" pitchFamily="18" charset="0"/>
              </a:rPr>
              <a:t>remains one of Ionesco’s most commonly produced plays. Its world premiere in Germany was given a “ten-minute ovation”, and its popularity </a:t>
            </a:r>
            <a:endParaRPr lang="en-IN" sz="20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0D8391C7-72D8-4679-A44C-19377935858B}"/>
              </a:ext>
            </a:extLst>
          </p:cNvPr>
          <p:cNvSpPr txBox="1"/>
          <p:nvPr/>
        </p:nvSpPr>
        <p:spPr>
          <a:xfrm>
            <a:off x="781879" y="2559048"/>
            <a:ext cx="10177669" cy="3730317"/>
          </a:xfrm>
          <a:prstGeom prst="rect">
            <a:avLst/>
          </a:prstGeom>
          <a:noFill/>
        </p:spPr>
        <p:txBody>
          <a:bodyPr wrap="square">
            <a:spAutoFit/>
          </a:bodyPr>
          <a:lstStyle/>
          <a:p>
            <a:pPr algn="just">
              <a:lnSpc>
                <a:spcPct val="150000"/>
              </a:lnSpc>
            </a:pPr>
            <a:r>
              <a:rPr lang="en-IN" sz="2000" b="0" i="0" u="none" strike="noStrike" baseline="0" dirty="0">
                <a:solidFill>
                  <a:schemeClr val="accent3">
                    <a:lumMod val="50000"/>
                  </a:schemeClr>
                </a:solidFill>
                <a:latin typeface="Times New Roman" panose="02020603050405020304" pitchFamily="18" charset="0"/>
                <a:cs typeface="Times New Roman" panose="02020603050405020304" pitchFamily="18" charset="0"/>
              </a:rPr>
              <a:t>its popularity has not since worn off. The absurdity of the plot and the power of his message make </a:t>
            </a:r>
            <a:r>
              <a:rPr lang="en-IN" sz="2000" b="0" i="1" u="none" strike="noStrike" baseline="0" dirty="0">
                <a:solidFill>
                  <a:schemeClr val="accent3">
                    <a:lumMod val="50000"/>
                  </a:schemeClr>
                </a:solidFill>
                <a:latin typeface="Times New Roman" panose="02020603050405020304" pitchFamily="18" charset="0"/>
                <a:cs typeface="Times New Roman" panose="02020603050405020304" pitchFamily="18" charset="0"/>
              </a:rPr>
              <a:t>Rhinoceros </a:t>
            </a:r>
            <a:r>
              <a:rPr lang="en-IN" sz="2000" b="0" i="0" u="none" strike="noStrike" baseline="0" dirty="0">
                <a:solidFill>
                  <a:schemeClr val="accent3">
                    <a:lumMod val="50000"/>
                  </a:schemeClr>
                </a:solidFill>
                <a:latin typeface="Times New Roman" panose="02020603050405020304" pitchFamily="18" charset="0"/>
                <a:cs typeface="Times New Roman" panose="02020603050405020304" pitchFamily="18" charset="0"/>
              </a:rPr>
              <a:t>one of Ionesco’s most meaningful and captivating works. </a:t>
            </a:r>
            <a:r>
              <a:rPr lang="en-IN" sz="2000" b="0" i="1" u="none" strike="noStrike" baseline="0" dirty="0">
                <a:solidFill>
                  <a:schemeClr val="accent3">
                    <a:lumMod val="50000"/>
                  </a:schemeClr>
                </a:solidFill>
                <a:latin typeface="Times New Roman" panose="02020603050405020304" pitchFamily="18" charset="0"/>
                <a:cs typeface="Times New Roman" panose="02020603050405020304" pitchFamily="18" charset="0"/>
              </a:rPr>
              <a:t>Rhinoceros </a:t>
            </a:r>
            <a:r>
              <a:rPr lang="en-IN" sz="2000" b="0" i="0" u="none" strike="noStrike" baseline="0" dirty="0">
                <a:solidFill>
                  <a:schemeClr val="accent3">
                    <a:lumMod val="50000"/>
                  </a:schemeClr>
                </a:solidFill>
                <a:latin typeface="Times New Roman" panose="02020603050405020304" pitchFamily="18" charset="0"/>
                <a:cs typeface="Times New Roman" panose="02020603050405020304" pitchFamily="18" charset="0"/>
              </a:rPr>
              <a:t>is Ionesco’s creation of an antiplay with psychology. Not only does it continue in his task to question traditional theatrical structure, but also extends the play’s goal to a formalized question of logic all presented in his anti-theatre format. It is Ionesco’s effective use of his anti-play creation to make a larger thematic statement that makes </a:t>
            </a:r>
            <a:r>
              <a:rPr lang="en-IN" sz="2000" b="0" i="1" u="none" strike="noStrike" baseline="0" dirty="0">
                <a:solidFill>
                  <a:schemeClr val="accent3">
                    <a:lumMod val="50000"/>
                  </a:schemeClr>
                </a:solidFill>
                <a:latin typeface="Times New Roman" panose="02020603050405020304" pitchFamily="18" charset="0"/>
                <a:cs typeface="Times New Roman" panose="02020603050405020304" pitchFamily="18" charset="0"/>
              </a:rPr>
              <a:t>Rhinoceros </a:t>
            </a:r>
            <a:r>
              <a:rPr lang="en-IN" sz="2000" b="0" i="0" u="none" strike="noStrike" baseline="0" dirty="0">
                <a:solidFill>
                  <a:schemeClr val="accent3">
                    <a:lumMod val="50000"/>
                  </a:schemeClr>
                </a:solidFill>
                <a:latin typeface="Times New Roman" panose="02020603050405020304" pitchFamily="18" charset="0"/>
                <a:cs typeface="Times New Roman" panose="02020603050405020304" pitchFamily="18" charset="0"/>
              </a:rPr>
              <a:t>so effective. It is Ionesco’s anti-theatre, but more than that, it has become an art. The blend of an anti-theatre and a meaningful thematic statement has become effortless.</a:t>
            </a:r>
            <a:endParaRPr lang="en-IN" sz="2000" dirty="0">
              <a:solidFill>
                <a:schemeClr val="accent3">
                  <a:lumMod val="50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C6907A16-FFD1-4D22-A18F-D7E134464A05}"/>
              </a:ext>
            </a:extLst>
          </p:cNvPr>
          <p:cNvSpPr txBox="1"/>
          <p:nvPr/>
        </p:nvSpPr>
        <p:spPr>
          <a:xfrm>
            <a:off x="2589873" y="596348"/>
            <a:ext cx="7422417" cy="707886"/>
          </a:xfrm>
          <a:prstGeom prst="rect">
            <a:avLst/>
          </a:prstGeom>
          <a:noFill/>
        </p:spPr>
        <p:txBody>
          <a:bodyPr wrap="none" rtlCol="0">
            <a:spAutoFit/>
          </a:bodyPr>
          <a:lstStyle/>
          <a:p>
            <a:pPr algn="ctr"/>
            <a:r>
              <a:rPr lang="en-US" sz="4000" b="1" dirty="0">
                <a:solidFill>
                  <a:schemeClr val="bg2">
                    <a:lumMod val="25000"/>
                  </a:schemeClr>
                </a:solidFill>
                <a:latin typeface="Times New Roman" panose="02020603050405020304" pitchFamily="18" charset="0"/>
                <a:cs typeface="Times New Roman" panose="02020603050405020304" pitchFamily="18" charset="0"/>
              </a:rPr>
              <a:t>Rhinoceros: A Brief Introduction</a:t>
            </a:r>
            <a:endParaRPr lang="en-IN" sz="4000" b="1" dirty="0">
              <a:solidFill>
                <a:schemeClr val="bg2">
                  <a:lumMod val="2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809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72566AE-0CF1-4A7D-B4EE-D5574AFCB3D4}"/>
              </a:ext>
            </a:extLst>
          </p:cNvPr>
          <p:cNvSpPr txBox="1"/>
          <p:nvPr/>
        </p:nvSpPr>
        <p:spPr>
          <a:xfrm>
            <a:off x="3598099" y="596348"/>
            <a:ext cx="5405968" cy="707886"/>
          </a:xfrm>
          <a:prstGeom prst="rect">
            <a:avLst/>
          </a:prstGeom>
          <a:noFill/>
        </p:spPr>
        <p:txBody>
          <a:bodyPr wrap="none" rtlCol="0">
            <a:spAutoFit/>
          </a:bodyPr>
          <a:lstStyle/>
          <a:p>
            <a:pPr algn="ctr"/>
            <a:r>
              <a:rPr lang="en-US" sz="4000" b="1" dirty="0">
                <a:solidFill>
                  <a:schemeClr val="bg2">
                    <a:lumMod val="25000"/>
                  </a:schemeClr>
                </a:solidFill>
                <a:latin typeface="Times New Roman" panose="02020603050405020304" pitchFamily="18" charset="0"/>
                <a:cs typeface="Times New Roman" panose="02020603050405020304" pitchFamily="18" charset="0"/>
              </a:rPr>
              <a:t>Rhinoceros: Characters</a:t>
            </a:r>
            <a:endParaRPr lang="en-IN" sz="40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70A2C392-9618-4F34-B5A6-9F1309BFE34B}"/>
              </a:ext>
            </a:extLst>
          </p:cNvPr>
          <p:cNvSpPr txBox="1"/>
          <p:nvPr/>
        </p:nvSpPr>
        <p:spPr>
          <a:xfrm>
            <a:off x="808384" y="1318021"/>
            <a:ext cx="10628242" cy="1692771"/>
          </a:xfrm>
          <a:prstGeom prst="rect">
            <a:avLst/>
          </a:prstGeom>
          <a:noFill/>
        </p:spPr>
        <p:txBody>
          <a:bodyPr wrap="square">
            <a:spAutoFit/>
          </a:bodyPr>
          <a:lstStyle/>
          <a:p>
            <a:pPr marL="342900" indent="-342900" algn="l" fontAlgn="base">
              <a:buFont typeface="Wingdings" panose="05000000000000000000" pitchFamily="2" charset="2"/>
              <a:buChar char="q"/>
            </a:pPr>
            <a:r>
              <a:rPr lang="en-IN" sz="2400" b="1" i="0" dirty="0">
                <a:solidFill>
                  <a:srgbClr val="FF0000"/>
                </a:solidFill>
                <a:effectLst/>
                <a:latin typeface="Times New Roman" panose="02020603050405020304" pitchFamily="18" charset="0"/>
                <a:cs typeface="Times New Roman" panose="02020603050405020304" pitchFamily="18" charset="0"/>
              </a:rPr>
              <a:t>Berenger</a:t>
            </a:r>
          </a:p>
          <a:p>
            <a:pPr algn="just" fontAlgn="base"/>
            <a:r>
              <a:rPr lang="en-IN" sz="2000" b="0" i="0" dirty="0">
                <a:solidFill>
                  <a:srgbClr val="002060"/>
                </a:solidFill>
                <a:effectLst/>
                <a:latin typeface="Times New Roman" panose="02020603050405020304" pitchFamily="18" charset="0"/>
                <a:cs typeface="Times New Roman" panose="02020603050405020304" pitchFamily="18" charset="0"/>
              </a:rPr>
              <a:t>Berenger is the protagonist of the play, an Everyman slacker who finds neither his work in an office nor the culture around him fulfilling. Alienated, yet still confused as to why he has been displaced, he is unwilling to commit himself to anything in life but his love for Daisy. His friend Jean constantly reprimands the submissive Berenger for his uncouth appearance and apathetic attitudes.</a:t>
            </a:r>
          </a:p>
        </p:txBody>
      </p:sp>
      <p:sp>
        <p:nvSpPr>
          <p:cNvPr id="13" name="TextBox 12">
            <a:extLst>
              <a:ext uri="{FF2B5EF4-FFF2-40B4-BE49-F238E27FC236}">
                <a16:creationId xmlns:a16="http://schemas.microsoft.com/office/drawing/2014/main" id="{4DAF110F-25F9-49E8-9D5A-1E8E7F5D1432}"/>
              </a:ext>
            </a:extLst>
          </p:cNvPr>
          <p:cNvSpPr txBox="1"/>
          <p:nvPr/>
        </p:nvSpPr>
        <p:spPr>
          <a:xfrm>
            <a:off x="808383" y="3138241"/>
            <a:ext cx="10124659" cy="1384995"/>
          </a:xfrm>
          <a:prstGeom prst="rect">
            <a:avLst/>
          </a:prstGeom>
          <a:noFill/>
        </p:spPr>
        <p:txBody>
          <a:bodyPr wrap="square">
            <a:spAutoFit/>
          </a:bodyPr>
          <a:lstStyle/>
          <a:p>
            <a:pPr marL="342900" indent="-342900" algn="l" fontAlgn="base">
              <a:buFont typeface="Wingdings" panose="05000000000000000000" pitchFamily="2" charset="2"/>
              <a:buChar char="q"/>
            </a:pPr>
            <a:r>
              <a:rPr lang="en-IN" sz="2400" b="1" i="0" dirty="0">
                <a:solidFill>
                  <a:srgbClr val="FF0000"/>
                </a:solidFill>
                <a:effectLst/>
                <a:latin typeface="Times New Roman" panose="02020603050405020304" pitchFamily="18" charset="0"/>
                <a:cs typeface="Times New Roman" panose="02020603050405020304" pitchFamily="18" charset="0"/>
              </a:rPr>
              <a:t>Jean</a:t>
            </a:r>
          </a:p>
          <a:p>
            <a:pPr algn="just" fontAlgn="base"/>
            <a:r>
              <a:rPr lang="en-IN" sz="2000" b="0" i="0" dirty="0">
                <a:solidFill>
                  <a:srgbClr val="002060"/>
                </a:solidFill>
                <a:effectLst/>
                <a:latin typeface="Times New Roman" panose="02020603050405020304" pitchFamily="18" charset="0"/>
                <a:cs typeface="Times New Roman" panose="02020603050405020304" pitchFamily="18" charset="0"/>
              </a:rPr>
              <a:t>Jean is Berenger's foil, a highly cultured, somewhat arrogant and angry young man who prides himself on his rationality. He urges Berenger to be more like him. His occasional lapses, however, expose cracks in his façade of efficiency.</a:t>
            </a:r>
          </a:p>
        </p:txBody>
      </p:sp>
      <p:sp>
        <p:nvSpPr>
          <p:cNvPr id="15" name="TextBox 14">
            <a:extLst>
              <a:ext uri="{FF2B5EF4-FFF2-40B4-BE49-F238E27FC236}">
                <a16:creationId xmlns:a16="http://schemas.microsoft.com/office/drawing/2014/main" id="{6A3AC7A0-A88E-4A02-A2CC-C91113886578}"/>
              </a:ext>
            </a:extLst>
          </p:cNvPr>
          <p:cNvSpPr txBox="1"/>
          <p:nvPr/>
        </p:nvSpPr>
        <p:spPr>
          <a:xfrm>
            <a:off x="808381" y="4641719"/>
            <a:ext cx="10124659" cy="1384995"/>
          </a:xfrm>
          <a:prstGeom prst="rect">
            <a:avLst/>
          </a:prstGeom>
          <a:noFill/>
        </p:spPr>
        <p:txBody>
          <a:bodyPr wrap="square">
            <a:spAutoFit/>
          </a:bodyPr>
          <a:lstStyle/>
          <a:p>
            <a:pPr marL="342900" indent="-342900" algn="just" fontAlgn="base">
              <a:buFont typeface="Wingdings" panose="05000000000000000000" pitchFamily="2" charset="2"/>
              <a:buChar char="q"/>
            </a:pPr>
            <a:r>
              <a:rPr lang="en-IN" sz="2400" b="1" i="0" dirty="0">
                <a:solidFill>
                  <a:srgbClr val="FF0000"/>
                </a:solidFill>
                <a:effectLst/>
                <a:latin typeface="Times New Roman" panose="02020603050405020304" pitchFamily="18" charset="0"/>
                <a:cs typeface="Times New Roman" panose="02020603050405020304" pitchFamily="18" charset="0"/>
              </a:rPr>
              <a:t>Logician</a:t>
            </a:r>
          </a:p>
          <a:p>
            <a:pPr algn="just" fontAlgn="base"/>
            <a:r>
              <a:rPr lang="en-IN" sz="2000" b="0" i="0" dirty="0">
                <a:solidFill>
                  <a:srgbClr val="002060"/>
                </a:solidFill>
                <a:effectLst/>
                <a:latin typeface="Times New Roman" panose="02020603050405020304" pitchFamily="18" charset="0"/>
                <a:cs typeface="Times New Roman" panose="02020603050405020304" pitchFamily="18" charset="0"/>
              </a:rPr>
              <a:t>The Logician is a highly rational man who appears only in the first act, but who is referred to several other times. He believes strictly in the laws of logic, though his attempts to prove anything often collapse.</a:t>
            </a:r>
          </a:p>
        </p:txBody>
      </p:sp>
      <p:sp>
        <p:nvSpPr>
          <p:cNvPr id="16" name="Arrow: Right 15">
            <a:extLst>
              <a:ext uri="{FF2B5EF4-FFF2-40B4-BE49-F238E27FC236}">
                <a16:creationId xmlns:a16="http://schemas.microsoft.com/office/drawing/2014/main" id="{34FE00ED-95A8-4D62-BC8E-B9CC5A427E4F}"/>
              </a:ext>
            </a:extLst>
          </p:cNvPr>
          <p:cNvSpPr/>
          <p:nvPr/>
        </p:nvSpPr>
        <p:spPr>
          <a:xfrm>
            <a:off x="10933040" y="6626088"/>
            <a:ext cx="940908" cy="152400"/>
          </a:xfrm>
          <a:prstGeom prst="right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758782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C7973A1F-2042-4081-8505-D37C55E610B5}"/>
              </a:ext>
            </a:extLst>
          </p:cNvPr>
          <p:cNvSpPr txBox="1"/>
          <p:nvPr/>
        </p:nvSpPr>
        <p:spPr>
          <a:xfrm>
            <a:off x="622853" y="434807"/>
            <a:ext cx="10986051" cy="969496"/>
          </a:xfrm>
          <a:prstGeom prst="rect">
            <a:avLst/>
          </a:prstGeom>
          <a:noFill/>
        </p:spPr>
        <p:txBody>
          <a:bodyPr wrap="square">
            <a:spAutoFit/>
          </a:bodyPr>
          <a:lstStyle/>
          <a:p>
            <a:pPr marL="342900" indent="-342900" algn="l" fontAlgn="base">
              <a:buFont typeface="Wingdings" panose="05000000000000000000" pitchFamily="2" charset="2"/>
              <a:buChar char="q"/>
            </a:pPr>
            <a:r>
              <a:rPr lang="en-IN" sz="2000" b="1" i="0" dirty="0">
                <a:solidFill>
                  <a:srgbClr val="FF0000"/>
                </a:solidFill>
                <a:effectLst/>
                <a:latin typeface="Times New Roman" panose="02020603050405020304" pitchFamily="18" charset="0"/>
                <a:cs typeface="Times New Roman" panose="02020603050405020304" pitchFamily="18" charset="0"/>
              </a:rPr>
              <a:t>Daisy</a:t>
            </a:r>
          </a:p>
          <a:p>
            <a:pPr algn="just" fontAlgn="base"/>
            <a:r>
              <a:rPr lang="en-IN" sz="1850" b="0" i="0" dirty="0">
                <a:solidFill>
                  <a:srgbClr val="002060"/>
                </a:solidFill>
                <a:effectLst/>
                <a:latin typeface="Times New Roman" panose="02020603050405020304" pitchFamily="18" charset="0"/>
                <a:cs typeface="Times New Roman" panose="02020603050405020304" pitchFamily="18" charset="0"/>
              </a:rPr>
              <a:t>Daisy is Berenger's love interest. She, too, is fairly uncommitted to anything and does not mind the presence of the rhinoceroses. Nevertheless, she is the one other character of proportion in the play that has an emotional life.</a:t>
            </a:r>
          </a:p>
        </p:txBody>
      </p:sp>
      <p:sp>
        <p:nvSpPr>
          <p:cNvPr id="17" name="TextBox 16">
            <a:extLst>
              <a:ext uri="{FF2B5EF4-FFF2-40B4-BE49-F238E27FC236}">
                <a16:creationId xmlns:a16="http://schemas.microsoft.com/office/drawing/2014/main" id="{72F8C84E-D7C0-46B3-91DC-19A6025685AA}"/>
              </a:ext>
            </a:extLst>
          </p:cNvPr>
          <p:cNvSpPr txBox="1"/>
          <p:nvPr/>
        </p:nvSpPr>
        <p:spPr>
          <a:xfrm>
            <a:off x="795130" y="1441321"/>
            <a:ext cx="10654748" cy="1384995"/>
          </a:xfrm>
          <a:prstGeom prst="rect">
            <a:avLst/>
          </a:prstGeom>
          <a:noFill/>
        </p:spPr>
        <p:txBody>
          <a:bodyPr wrap="square">
            <a:spAutoFit/>
          </a:bodyPr>
          <a:lstStyle/>
          <a:p>
            <a:pPr marL="342900" indent="-342900" algn="l" fontAlgn="base">
              <a:buFont typeface="Wingdings" panose="05000000000000000000" pitchFamily="2" charset="2"/>
              <a:buChar char="q"/>
            </a:pPr>
            <a:r>
              <a:rPr lang="en-IN" sz="2400" b="1" i="0" dirty="0" err="1">
                <a:solidFill>
                  <a:srgbClr val="FF0000"/>
                </a:solidFill>
                <a:effectLst/>
                <a:latin typeface="Times New Roman" panose="02020603050405020304" pitchFamily="18" charset="0"/>
                <a:cs typeface="Times New Roman" panose="02020603050405020304" pitchFamily="18" charset="0"/>
              </a:rPr>
              <a:t>Botard</a:t>
            </a:r>
            <a:endParaRPr lang="en-IN" sz="2400" b="1" i="0" dirty="0">
              <a:solidFill>
                <a:srgbClr val="FF0000"/>
              </a:solidFill>
              <a:effectLst/>
              <a:latin typeface="Times New Roman" panose="02020603050405020304" pitchFamily="18" charset="0"/>
              <a:cs typeface="Times New Roman" panose="02020603050405020304" pitchFamily="18" charset="0"/>
            </a:endParaRPr>
          </a:p>
          <a:p>
            <a:pPr algn="just" fontAlgn="base"/>
            <a:r>
              <a:rPr lang="en-IN" sz="2000" b="0" i="0" dirty="0" err="1">
                <a:solidFill>
                  <a:srgbClr val="002060"/>
                </a:solidFill>
                <a:effectLst/>
                <a:latin typeface="Times New Roman" panose="02020603050405020304" pitchFamily="18" charset="0"/>
                <a:cs typeface="Times New Roman" panose="02020603050405020304" pitchFamily="18" charset="0"/>
              </a:rPr>
              <a:t>Botard</a:t>
            </a:r>
            <a:r>
              <a:rPr lang="en-IN" sz="2000" b="0" i="0" dirty="0">
                <a:solidFill>
                  <a:srgbClr val="002060"/>
                </a:solidFill>
                <a:effectLst/>
                <a:latin typeface="Times New Roman" panose="02020603050405020304" pitchFamily="18" charset="0"/>
                <a:cs typeface="Times New Roman" panose="02020603050405020304" pitchFamily="18" charset="0"/>
              </a:rPr>
              <a:t> is a senior member of Berenger's office. He is cynical and </a:t>
            </a:r>
            <a:r>
              <a:rPr lang="en-IN" sz="2000" b="0" i="0" dirty="0" err="1">
                <a:solidFill>
                  <a:srgbClr val="002060"/>
                </a:solidFill>
                <a:effectLst/>
                <a:latin typeface="Times New Roman" panose="02020603050405020304" pitchFamily="18" charset="0"/>
                <a:cs typeface="Times New Roman" panose="02020603050405020304" pitchFamily="18" charset="0"/>
              </a:rPr>
              <a:t>skeptical</a:t>
            </a:r>
            <a:r>
              <a:rPr lang="en-IN" sz="2000" b="0" i="0" dirty="0">
                <a:solidFill>
                  <a:srgbClr val="002060"/>
                </a:solidFill>
                <a:effectLst/>
                <a:latin typeface="Times New Roman" panose="02020603050405020304" pitchFamily="18" charset="0"/>
                <a:cs typeface="Times New Roman" panose="02020603050405020304" pitchFamily="18" charset="0"/>
              </a:rPr>
              <a:t>, and jealous of </a:t>
            </a:r>
            <a:r>
              <a:rPr lang="en-IN" sz="2000" b="0" i="0" dirty="0" err="1">
                <a:solidFill>
                  <a:srgbClr val="002060"/>
                </a:solidFill>
                <a:effectLst/>
                <a:latin typeface="Times New Roman" panose="02020603050405020304" pitchFamily="18" charset="0"/>
                <a:cs typeface="Times New Roman" panose="02020603050405020304" pitchFamily="18" charset="0"/>
              </a:rPr>
              <a:t>Dudard's</a:t>
            </a:r>
            <a:r>
              <a:rPr lang="en-IN" sz="2000" b="0" i="0" dirty="0">
                <a:solidFill>
                  <a:srgbClr val="002060"/>
                </a:solidFill>
                <a:effectLst/>
                <a:latin typeface="Times New Roman" panose="02020603050405020304" pitchFamily="18" charset="0"/>
                <a:cs typeface="Times New Roman" panose="02020603050405020304" pitchFamily="18" charset="0"/>
              </a:rPr>
              <a:t> rising stature. He refuses to believe at first the presence of the rhinos and seeks rational explanations for everything.</a:t>
            </a:r>
          </a:p>
        </p:txBody>
      </p:sp>
      <p:sp>
        <p:nvSpPr>
          <p:cNvPr id="19" name="TextBox 18">
            <a:extLst>
              <a:ext uri="{FF2B5EF4-FFF2-40B4-BE49-F238E27FC236}">
                <a16:creationId xmlns:a16="http://schemas.microsoft.com/office/drawing/2014/main" id="{D14AD2FC-BB85-49BB-B7AF-ADEAE9C5D221}"/>
              </a:ext>
            </a:extLst>
          </p:cNvPr>
          <p:cNvSpPr txBox="1"/>
          <p:nvPr/>
        </p:nvSpPr>
        <p:spPr>
          <a:xfrm>
            <a:off x="795130" y="2802909"/>
            <a:ext cx="10151166" cy="3354765"/>
          </a:xfrm>
          <a:prstGeom prst="rect">
            <a:avLst/>
          </a:prstGeom>
          <a:noFill/>
        </p:spPr>
        <p:txBody>
          <a:bodyPr wrap="square">
            <a:spAutoFit/>
          </a:bodyPr>
          <a:lstStyle/>
          <a:p>
            <a:pPr marL="342900" indent="-342900" algn="just" fontAlgn="base">
              <a:buFont typeface="Wingdings" panose="05000000000000000000" pitchFamily="2" charset="2"/>
              <a:buChar char="q"/>
            </a:pPr>
            <a:r>
              <a:rPr lang="en-IN" sz="2400" b="1" i="0" dirty="0" err="1">
                <a:solidFill>
                  <a:srgbClr val="FF0000"/>
                </a:solidFill>
                <a:effectLst/>
                <a:latin typeface="Times New Roman" panose="02020603050405020304" pitchFamily="18" charset="0"/>
                <a:cs typeface="Times New Roman" panose="02020603050405020304" pitchFamily="18" charset="0"/>
              </a:rPr>
              <a:t>Dudard</a:t>
            </a:r>
            <a:endParaRPr lang="en-IN" sz="2400" b="1" i="0" dirty="0">
              <a:solidFill>
                <a:srgbClr val="FF0000"/>
              </a:solidFill>
              <a:effectLst/>
              <a:latin typeface="Times New Roman" panose="02020603050405020304" pitchFamily="18" charset="0"/>
              <a:cs typeface="Times New Roman" panose="02020603050405020304" pitchFamily="18" charset="0"/>
            </a:endParaRPr>
          </a:p>
          <a:p>
            <a:pPr algn="just" fontAlgn="base"/>
            <a:r>
              <a:rPr lang="en-IN" sz="2000" b="0" i="0" dirty="0" err="1">
                <a:solidFill>
                  <a:srgbClr val="002060"/>
                </a:solidFill>
                <a:effectLst/>
                <a:latin typeface="Times New Roman" panose="02020603050405020304" pitchFamily="18" charset="0"/>
                <a:cs typeface="Times New Roman" panose="02020603050405020304" pitchFamily="18" charset="0"/>
              </a:rPr>
              <a:t>Dudard</a:t>
            </a:r>
            <a:r>
              <a:rPr lang="en-IN" sz="2000" b="0" i="0" dirty="0">
                <a:solidFill>
                  <a:srgbClr val="002060"/>
                </a:solidFill>
                <a:effectLst/>
                <a:latin typeface="Times New Roman" panose="02020603050405020304" pitchFamily="18" charset="0"/>
                <a:cs typeface="Times New Roman" panose="02020603050405020304" pitchFamily="18" charset="0"/>
              </a:rPr>
              <a:t> is a co-worker of Berenger's and a rival for Daisy's affections. He prides himself on his intellect and rationality.</a:t>
            </a:r>
          </a:p>
          <a:p>
            <a:pPr algn="just" fontAlgn="base"/>
            <a:endParaRPr lang="en-IN" sz="2000" b="0" i="0" dirty="0">
              <a:solidFill>
                <a:srgbClr val="292C2E"/>
              </a:solidFill>
              <a:effectLst/>
              <a:latin typeface="Times New Roman" panose="02020603050405020304" pitchFamily="18" charset="0"/>
              <a:cs typeface="Times New Roman" panose="02020603050405020304" pitchFamily="18" charset="0"/>
            </a:endParaRPr>
          </a:p>
          <a:p>
            <a:pPr marL="342900" indent="-342900" algn="just" fontAlgn="base">
              <a:buFont typeface="Wingdings" panose="05000000000000000000" pitchFamily="2" charset="2"/>
              <a:buChar char="q"/>
            </a:pPr>
            <a:r>
              <a:rPr lang="en-IN" sz="2400" b="1" i="0" dirty="0">
                <a:solidFill>
                  <a:srgbClr val="FF0000"/>
                </a:solidFill>
                <a:effectLst/>
                <a:latin typeface="Times New Roman" panose="02020603050405020304" pitchFamily="18" charset="0"/>
                <a:cs typeface="Times New Roman" panose="02020603050405020304" pitchFamily="18" charset="0"/>
              </a:rPr>
              <a:t>Papillon</a:t>
            </a:r>
          </a:p>
          <a:p>
            <a:pPr algn="just" fontAlgn="base"/>
            <a:r>
              <a:rPr lang="en-IN" sz="2000" b="0" i="0" dirty="0">
                <a:solidFill>
                  <a:srgbClr val="002060"/>
                </a:solidFill>
                <a:effectLst/>
                <a:latin typeface="Times New Roman" panose="02020603050405020304" pitchFamily="18" charset="0"/>
                <a:cs typeface="Times New Roman" panose="02020603050405020304" pitchFamily="18" charset="0"/>
              </a:rPr>
              <a:t>Papillon is the head of Berenger's office. He privileges work above his employees.</a:t>
            </a:r>
          </a:p>
          <a:p>
            <a:pPr algn="just" fontAlgn="base"/>
            <a:endParaRPr lang="en-IN" sz="2000" b="0" i="0" dirty="0">
              <a:solidFill>
                <a:srgbClr val="002060"/>
              </a:solidFill>
              <a:effectLst/>
              <a:latin typeface="Times New Roman" panose="02020603050405020304" pitchFamily="18" charset="0"/>
              <a:cs typeface="Times New Roman" panose="02020603050405020304" pitchFamily="18" charset="0"/>
            </a:endParaRPr>
          </a:p>
          <a:p>
            <a:pPr marL="342900" indent="-342900" algn="just" fontAlgn="base">
              <a:buFont typeface="Wingdings" panose="05000000000000000000" pitchFamily="2" charset="2"/>
              <a:buChar char="q"/>
            </a:pPr>
            <a:r>
              <a:rPr lang="en-IN" sz="2400" b="1" i="0" dirty="0">
                <a:solidFill>
                  <a:srgbClr val="FF0000"/>
                </a:solidFill>
                <a:effectLst/>
                <a:latin typeface="Times New Roman" panose="02020603050405020304" pitchFamily="18" charset="0"/>
                <a:cs typeface="Times New Roman" panose="02020603050405020304" pitchFamily="18" charset="0"/>
              </a:rPr>
              <a:t>The </a:t>
            </a:r>
            <a:r>
              <a:rPr lang="en-IN" sz="2400" b="1" i="0" dirty="0" err="1">
                <a:solidFill>
                  <a:srgbClr val="FF0000"/>
                </a:solidFill>
                <a:effectLst/>
                <a:latin typeface="Times New Roman" panose="02020603050405020304" pitchFamily="18" charset="0"/>
                <a:cs typeface="Times New Roman" panose="02020603050405020304" pitchFamily="18" charset="0"/>
              </a:rPr>
              <a:t>Boeufs</a:t>
            </a:r>
            <a:endParaRPr lang="en-IN" sz="2400" b="1" i="0" dirty="0">
              <a:solidFill>
                <a:srgbClr val="FF0000"/>
              </a:solidFill>
              <a:effectLst/>
              <a:latin typeface="Times New Roman" panose="02020603050405020304" pitchFamily="18" charset="0"/>
              <a:cs typeface="Times New Roman" panose="02020603050405020304" pitchFamily="18" charset="0"/>
            </a:endParaRPr>
          </a:p>
          <a:p>
            <a:pPr algn="just" fontAlgn="base"/>
            <a:r>
              <a:rPr lang="en-IN" sz="2000" b="0" i="0" dirty="0">
                <a:solidFill>
                  <a:srgbClr val="002060"/>
                </a:solidFill>
                <a:effectLst/>
                <a:latin typeface="Times New Roman" panose="02020603050405020304" pitchFamily="18" charset="0"/>
                <a:cs typeface="Times New Roman" panose="02020603050405020304" pitchFamily="18" charset="0"/>
              </a:rPr>
              <a:t>Mr. Boeuf, another co-worker of Berenger's, appears off-stage only as a rhinoceros. His wife remains devoted to him despite his new form.</a:t>
            </a:r>
          </a:p>
        </p:txBody>
      </p:sp>
    </p:spTree>
    <p:extLst>
      <p:ext uri="{BB962C8B-B14F-4D97-AF65-F5344CB8AC3E}">
        <p14:creationId xmlns:p14="http://schemas.microsoft.com/office/powerpoint/2010/main" val="2844089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652434DD-C038-4AA4-8AD6-E3F93E97C647}"/>
              </a:ext>
            </a:extLst>
          </p:cNvPr>
          <p:cNvSpPr txBox="1"/>
          <p:nvPr/>
        </p:nvSpPr>
        <p:spPr>
          <a:xfrm>
            <a:off x="834887" y="1896429"/>
            <a:ext cx="10084905" cy="4094198"/>
          </a:xfrm>
          <a:prstGeom prst="rect">
            <a:avLst/>
          </a:prstGeom>
          <a:noFill/>
        </p:spPr>
        <p:txBody>
          <a:bodyPr wrap="square">
            <a:spAutoFit/>
          </a:bodyPr>
          <a:lstStyle/>
          <a:p>
            <a:pPr algn="just">
              <a:lnSpc>
                <a:spcPct val="150000"/>
              </a:lnSpc>
            </a:pPr>
            <a:r>
              <a:rPr lang="en-IN" sz="2200" b="0" i="0" dirty="0">
                <a:solidFill>
                  <a:schemeClr val="accent6">
                    <a:lumMod val="50000"/>
                  </a:schemeClr>
                </a:solidFill>
                <a:effectLst/>
                <a:latin typeface="Times New Roman" panose="02020603050405020304" pitchFamily="18" charset="0"/>
                <a:cs typeface="Times New Roman" panose="02020603050405020304" pitchFamily="18" charset="0"/>
              </a:rPr>
              <a:t>The play starts in the town square of a small provincial French village. Two friends meet at a coffee shop: eloquent, intellectual and prideful Jean, and the simple, shy, kind-hearted drunkard Berenger. They have met to discuss an unspecified but important matter. Rather than talk about it, Jean berates </a:t>
            </a:r>
            <a:r>
              <a:rPr lang="en-IN" sz="2200" b="0" i="0" dirty="0" err="1">
                <a:solidFill>
                  <a:schemeClr val="accent6">
                    <a:lumMod val="50000"/>
                  </a:schemeClr>
                </a:solidFill>
                <a:effectLst/>
                <a:latin typeface="Times New Roman" panose="02020603050405020304" pitchFamily="18" charset="0"/>
                <a:cs typeface="Times New Roman" panose="02020603050405020304" pitchFamily="18" charset="0"/>
              </a:rPr>
              <a:t>Bérenger</a:t>
            </a:r>
            <a:r>
              <a:rPr lang="en-IN" sz="2200" b="0" i="0" dirty="0">
                <a:solidFill>
                  <a:schemeClr val="accent6">
                    <a:lumMod val="50000"/>
                  </a:schemeClr>
                </a:solidFill>
                <a:effectLst/>
                <a:latin typeface="Times New Roman" panose="02020603050405020304" pitchFamily="18" charset="0"/>
                <a:cs typeface="Times New Roman" panose="02020603050405020304" pitchFamily="18" charset="0"/>
              </a:rPr>
              <a:t> for his tardiness and drunkenness, until a </a:t>
            </a:r>
            <a:r>
              <a:rPr lang="en-IN" sz="2200" dirty="0">
                <a:solidFill>
                  <a:schemeClr val="accent6">
                    <a:lumMod val="50000"/>
                  </a:schemeClr>
                </a:solidFill>
                <a:latin typeface="Times New Roman" panose="02020603050405020304" pitchFamily="18" charset="0"/>
                <a:cs typeface="Times New Roman" panose="02020603050405020304" pitchFamily="18" charset="0"/>
              </a:rPr>
              <a:t>rhinoceros</a:t>
            </a:r>
            <a:r>
              <a:rPr lang="en-IN" sz="2200" b="0" i="0" dirty="0">
                <a:solidFill>
                  <a:schemeClr val="accent6">
                    <a:lumMod val="50000"/>
                  </a:schemeClr>
                </a:solidFill>
                <a:effectLst/>
                <a:latin typeface="Times New Roman" panose="02020603050405020304" pitchFamily="18" charset="0"/>
                <a:cs typeface="Times New Roman" panose="02020603050405020304" pitchFamily="18" charset="0"/>
              </a:rPr>
              <a:t> rampages across the square, causing a commotion. During the discussion that follows, a second rhinoceros appears and crushes a woman's cat. This generates outrage and the villagers band together to argue that the presence of the rhinoceroses should not be allowed.</a:t>
            </a:r>
            <a:endParaRPr lang="en-IN" sz="22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2A35E5C9-7610-42F1-94D3-0C28AD35574B}"/>
              </a:ext>
            </a:extLst>
          </p:cNvPr>
          <p:cNvSpPr txBox="1"/>
          <p:nvPr/>
        </p:nvSpPr>
        <p:spPr>
          <a:xfrm>
            <a:off x="2356287" y="596348"/>
            <a:ext cx="7889597" cy="707886"/>
          </a:xfrm>
          <a:prstGeom prst="rect">
            <a:avLst/>
          </a:prstGeom>
          <a:noFill/>
        </p:spPr>
        <p:txBody>
          <a:bodyPr wrap="none" rtlCol="0">
            <a:spAutoFit/>
          </a:bodyPr>
          <a:lstStyle/>
          <a:p>
            <a:pPr algn="ctr"/>
            <a:r>
              <a:rPr lang="en-US" sz="4000" b="1" dirty="0">
                <a:solidFill>
                  <a:schemeClr val="bg2">
                    <a:lumMod val="25000"/>
                  </a:schemeClr>
                </a:solidFill>
                <a:latin typeface="Times New Roman" panose="02020603050405020304" pitchFamily="18" charset="0"/>
                <a:cs typeface="Times New Roman" panose="02020603050405020304" pitchFamily="18" charset="0"/>
              </a:rPr>
              <a:t>Rhinoceros: Summary &amp; Analysis</a:t>
            </a:r>
            <a:endParaRPr lang="en-IN" sz="4000" b="1"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62EE6E28-E07D-4A6A-B7BD-E889784DEB91}"/>
              </a:ext>
            </a:extLst>
          </p:cNvPr>
          <p:cNvSpPr txBox="1"/>
          <p:nvPr/>
        </p:nvSpPr>
        <p:spPr>
          <a:xfrm>
            <a:off x="813238" y="1298715"/>
            <a:ext cx="4190571" cy="707886"/>
          </a:xfrm>
          <a:prstGeom prst="rect">
            <a:avLst/>
          </a:prstGeom>
          <a:noFill/>
        </p:spPr>
        <p:txBody>
          <a:bodyPr wrap="none" rtlCol="0">
            <a:spAutoFit/>
          </a:bodyPr>
          <a:lstStyle/>
          <a:p>
            <a:pPr algn="ctr"/>
            <a:r>
              <a:rPr lang="en-US" sz="4000" b="1" dirty="0">
                <a:solidFill>
                  <a:schemeClr val="accent6">
                    <a:lumMod val="75000"/>
                  </a:schemeClr>
                </a:solidFill>
                <a:latin typeface="Times New Roman" panose="02020603050405020304" pitchFamily="18" charset="0"/>
                <a:cs typeface="Times New Roman" panose="02020603050405020304" pitchFamily="18" charset="0"/>
              </a:rPr>
              <a:t>Act – 1: Summary</a:t>
            </a:r>
            <a:endParaRPr lang="en-IN" sz="4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ADE10B39-F832-4AAD-9325-DC83468F88CF}"/>
              </a:ext>
            </a:extLst>
          </p:cNvPr>
          <p:cNvSpPr txBox="1"/>
          <p:nvPr/>
        </p:nvSpPr>
        <p:spPr>
          <a:xfrm>
            <a:off x="11025803" y="6579708"/>
            <a:ext cx="1157689" cy="246221"/>
          </a:xfrm>
          <a:prstGeom prst="rect">
            <a:avLst/>
          </a:prstGeom>
          <a:noFill/>
        </p:spPr>
        <p:txBody>
          <a:bodyPr wrap="none" rtlCol="0">
            <a:spAutoFit/>
          </a:bodyPr>
          <a:lstStyle/>
          <a:p>
            <a:r>
              <a:rPr lang="en-US" sz="1000" dirty="0">
                <a:solidFill>
                  <a:srgbClr val="00B050"/>
                </a:solidFill>
                <a:latin typeface="Times New Roman" panose="02020603050405020304" pitchFamily="18" charset="0"/>
                <a:cs typeface="Times New Roman" panose="02020603050405020304" pitchFamily="18" charset="0"/>
              </a:rPr>
              <a:t>(Summary: Wiki*)</a:t>
            </a:r>
            <a:endParaRPr lang="en-IN" sz="1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930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333ECF-B1A5-4348-BDA8-74C09783CE32}"/>
              </a:ext>
            </a:extLst>
          </p:cNvPr>
          <p:cNvSpPr txBox="1"/>
          <p:nvPr/>
        </p:nvSpPr>
        <p:spPr>
          <a:xfrm>
            <a:off x="811393" y="569845"/>
            <a:ext cx="3849708" cy="707886"/>
          </a:xfrm>
          <a:prstGeom prst="rect">
            <a:avLst/>
          </a:prstGeom>
          <a:noFill/>
        </p:spPr>
        <p:txBody>
          <a:bodyPr wrap="none" rtlCol="0">
            <a:spAutoFit/>
          </a:bodyPr>
          <a:lstStyle/>
          <a:p>
            <a:pPr algn="ctr"/>
            <a:r>
              <a:rPr lang="en-US" sz="4000" b="1" dirty="0">
                <a:solidFill>
                  <a:schemeClr val="accent6">
                    <a:lumMod val="75000"/>
                  </a:schemeClr>
                </a:solidFill>
                <a:latin typeface="Times New Roman" panose="02020603050405020304" pitchFamily="18" charset="0"/>
                <a:cs typeface="Times New Roman" panose="02020603050405020304" pitchFamily="18" charset="0"/>
              </a:rPr>
              <a:t>Act – 1: Analysis</a:t>
            </a:r>
            <a:endParaRPr lang="en-IN" sz="4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ECF236F-AE90-44C4-8F61-5A4EDC8CBD80}"/>
              </a:ext>
            </a:extLst>
          </p:cNvPr>
          <p:cNvSpPr txBox="1"/>
          <p:nvPr/>
        </p:nvSpPr>
        <p:spPr>
          <a:xfrm>
            <a:off x="811393" y="1421944"/>
            <a:ext cx="10134903" cy="4708981"/>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The title character in this play, the rhinoceros (or maybe there are two), appears briefly but affects everyone in the play. That the title character is a rhinoceros suggests from the start that the play is something of an allegory. Indeed, the characters and plot point to some kind of moral, which Ionesco teases out over the course of the play. To help the audience understand that a general message will be conveyed, Ionesco establishes an "anywhere" setting, a place in the centre of the town where regular people convene, to represent any community. Stock characters such as the Grocer, the Waitress, and the Housewife represent common, generic figures. These people are never fleshed out. At best, they are allegorical characters, symbolizing different philosophical perspectives. In both his choice of setting and his choice of characters, Ionesco maintains the Absurdist tendency towards stylized allegory rather than realism.</a:t>
            </a:r>
          </a:p>
          <a:p>
            <a:pPr algn="just"/>
            <a:endParaRPr lang="en-IN" sz="2000" b="0" i="0" dirty="0">
              <a:solidFill>
                <a:schemeClr val="accent6">
                  <a:lumMod val="50000"/>
                </a:schemeClr>
              </a:solidFill>
              <a:effectLst/>
              <a:latin typeface="Times New Roman" panose="02020603050405020304" pitchFamily="18" charset="0"/>
              <a:cs typeface="Times New Roman" panose="02020603050405020304" pitchFamily="18" charset="0"/>
            </a:endParaRPr>
          </a:p>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Ionesco also quickly establishes that Berenger and Jean are foils. They arrive together from different places. Berenger, with his scruffy appearance and wrinkled clothes, clearly represents a kind of individualism in contrast to Jean, so clean and put together, more of a conformist. The philosophical distinction between these two figures will become clearer in scenes to come.</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84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D9921428-35A3-4C25-872F-FF30A833D512}"/>
              </a:ext>
            </a:extLst>
          </p:cNvPr>
          <p:cNvSpPr/>
          <p:nvPr/>
        </p:nvSpPr>
        <p:spPr>
          <a:xfrm>
            <a:off x="119270" y="689112"/>
            <a:ext cx="119270" cy="463826"/>
          </a:xfrm>
          <a:prstGeom prst="ellipse">
            <a:avLst/>
          </a:prstGeom>
          <a:solidFill>
            <a:schemeClr val="bg2">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Arrow: Right 4">
            <a:extLst>
              <a:ext uri="{FF2B5EF4-FFF2-40B4-BE49-F238E27FC236}">
                <a16:creationId xmlns:a16="http://schemas.microsoft.com/office/drawing/2014/main" id="{143D1D7C-95EE-49C9-9A2E-D945F784F998}"/>
              </a:ext>
            </a:extLst>
          </p:cNvPr>
          <p:cNvSpPr/>
          <p:nvPr/>
        </p:nvSpPr>
        <p:spPr>
          <a:xfrm>
            <a:off x="172280" y="781876"/>
            <a:ext cx="768626" cy="278299"/>
          </a:xfrm>
          <a:prstGeom prst="rightArrow">
            <a:avLst/>
          </a:prstGeom>
          <a:solidFill>
            <a:schemeClr val="bg2">
              <a:lumMod val="5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FC9E4DB6-84D3-479E-A7E7-499F1D271C99}"/>
              </a:ext>
            </a:extLst>
          </p:cNvPr>
          <p:cNvSpPr txBox="1"/>
          <p:nvPr/>
        </p:nvSpPr>
        <p:spPr>
          <a:xfrm>
            <a:off x="901150" y="548598"/>
            <a:ext cx="10628241" cy="1631216"/>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The first act also introduces a fundamental theme: valid reasoning versus false logic. The Logician would provide an important counterpoint to the absurd conversation between Jean and Berenger, but his reasoning is terribly deficient and misleading. He defines "syllogism" well enough, but he seems unable to distinguish the major premise from the minor premise when it comes to a real application of the definition. </a:t>
            </a:r>
          </a:p>
        </p:txBody>
      </p:sp>
      <p:sp>
        <p:nvSpPr>
          <p:cNvPr id="9" name="TextBox 8">
            <a:extLst>
              <a:ext uri="{FF2B5EF4-FFF2-40B4-BE49-F238E27FC236}">
                <a16:creationId xmlns:a16="http://schemas.microsoft.com/office/drawing/2014/main" id="{DF15992E-DBA7-4199-A469-A4D5B9A86EC5}"/>
              </a:ext>
            </a:extLst>
          </p:cNvPr>
          <p:cNvSpPr txBox="1"/>
          <p:nvPr/>
        </p:nvSpPr>
        <p:spPr>
          <a:xfrm>
            <a:off x="808383" y="2260213"/>
            <a:ext cx="10111408" cy="2862322"/>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At the end of the act, as he determines how many rhinoceroses there were, the Logician maintains an air of authority, which seems to be good enough for those assembled. Although he makes no real sense, the Grocer, the Old Gentleman, and the other townspeople accept his reasoning because of his authoritative position. Logic and truth will take on greater urgency through the rest of the play. Unfortunately, the people are not rational enough to handle more than the simplest reasoning or even maintain more than the most superficial of conversations. The people cannot think for themselves and are content for the Logician to play the role of demagogue.</a:t>
            </a:r>
          </a:p>
          <a:p>
            <a:pPr algn="just"/>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6CCEFC2C-4FD8-4DAF-927F-792CE0CF3F0D}"/>
              </a:ext>
            </a:extLst>
          </p:cNvPr>
          <p:cNvSpPr txBox="1"/>
          <p:nvPr/>
        </p:nvSpPr>
        <p:spPr>
          <a:xfrm>
            <a:off x="808383" y="4906757"/>
            <a:ext cx="10111408" cy="1015663"/>
          </a:xfrm>
          <a:prstGeom prst="rect">
            <a:avLst/>
          </a:prstGeom>
          <a:noFill/>
        </p:spPr>
        <p:txBody>
          <a:bodyPr wrap="square">
            <a:spAutoFit/>
          </a:bodyPr>
          <a:lstStyle/>
          <a:p>
            <a:pPr algn="just"/>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At the close of the act, the audience has an unsettling feeling of danger. Not only is a rhinoceros terrorizing the town, but the people are unable to come up with something to do about it. All they know is that rhinos generally should not be allowed to rampage.</a:t>
            </a:r>
            <a:endParaRPr lang="en-IN" sz="2000" dirty="0">
              <a:solidFill>
                <a:schemeClr val="accent6">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5241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Right 2">
            <a:extLst>
              <a:ext uri="{FF2B5EF4-FFF2-40B4-BE49-F238E27FC236}">
                <a16:creationId xmlns:a16="http://schemas.microsoft.com/office/drawing/2014/main" id="{04772DA4-94F8-4226-A861-CA2C83054E6A}"/>
              </a:ext>
            </a:extLst>
          </p:cNvPr>
          <p:cNvSpPr/>
          <p:nvPr/>
        </p:nvSpPr>
        <p:spPr>
          <a:xfrm>
            <a:off x="132524" y="781876"/>
            <a:ext cx="768626" cy="278299"/>
          </a:xfrm>
          <a:prstGeom prst="rightArrow">
            <a:avLst/>
          </a:prstGeom>
          <a:solidFill>
            <a:schemeClr val="bg2">
              <a:lumMod val="5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Oval 4">
            <a:extLst>
              <a:ext uri="{FF2B5EF4-FFF2-40B4-BE49-F238E27FC236}">
                <a16:creationId xmlns:a16="http://schemas.microsoft.com/office/drawing/2014/main" id="{5D4645D3-C402-4DEB-B4E4-62EEDFECB2B3}"/>
              </a:ext>
            </a:extLst>
          </p:cNvPr>
          <p:cNvSpPr/>
          <p:nvPr/>
        </p:nvSpPr>
        <p:spPr>
          <a:xfrm>
            <a:off x="119270" y="689112"/>
            <a:ext cx="119270" cy="463826"/>
          </a:xfrm>
          <a:prstGeom prst="ellipse">
            <a:avLst/>
          </a:prstGeom>
          <a:solidFill>
            <a:schemeClr val="bg2">
              <a:lumMod val="5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TextBox 6">
            <a:extLst>
              <a:ext uri="{FF2B5EF4-FFF2-40B4-BE49-F238E27FC236}">
                <a16:creationId xmlns:a16="http://schemas.microsoft.com/office/drawing/2014/main" id="{3E550C53-80A0-4807-A9AF-4D339F246147}"/>
              </a:ext>
            </a:extLst>
          </p:cNvPr>
          <p:cNvSpPr txBox="1"/>
          <p:nvPr/>
        </p:nvSpPr>
        <p:spPr>
          <a:xfrm>
            <a:off x="901150" y="475067"/>
            <a:ext cx="10561980" cy="2708434"/>
          </a:xfrm>
          <a:prstGeom prst="rect">
            <a:avLst/>
          </a:prstGeom>
          <a:noFill/>
        </p:spPr>
        <p:txBody>
          <a:bodyPr wrap="square">
            <a:spAutoFit/>
          </a:bodyPr>
          <a:lstStyle/>
          <a:p>
            <a:pPr algn="just" fontAlgn="base">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Critics have noted that Ionesco was interested in this theme since his own experiences in early childhood, and the idea of futility resurfaces throughout his plays. As with Dadaism, an artistic movement which broke down ordinary sounds and actions until they were units of nonsense, Ionesco was not the only one to question the worth of everyday life by demonstrating the irrational side of human nature.</a:t>
            </a:r>
          </a:p>
          <a:p>
            <a:pPr algn="just" fontAlgn="base"/>
            <a:endParaRPr lang="en-IN" sz="2000" b="0" i="0" dirty="0">
              <a:solidFill>
                <a:schemeClr val="accent6">
                  <a:lumMod val="50000"/>
                </a:schemeClr>
              </a:solidFill>
              <a:effectLst/>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6EC449DD-B964-4EC2-A536-F69EB6180C5F}"/>
              </a:ext>
            </a:extLst>
          </p:cNvPr>
          <p:cNvSpPr txBox="1"/>
          <p:nvPr/>
        </p:nvSpPr>
        <p:spPr>
          <a:xfrm>
            <a:off x="901150" y="2822783"/>
            <a:ext cx="10045146" cy="3268652"/>
          </a:xfrm>
          <a:prstGeom prst="rect">
            <a:avLst/>
          </a:prstGeom>
          <a:noFill/>
        </p:spPr>
        <p:txBody>
          <a:bodyPr wrap="square">
            <a:spAutoFit/>
          </a:bodyPr>
          <a:lstStyle/>
          <a:p>
            <a:pPr algn="just" fontAlgn="base">
              <a:lnSpc>
                <a:spcPct val="150000"/>
              </a:lnSpc>
            </a:pPr>
            <a:r>
              <a:rPr lang="en-IN" sz="2000" b="0" i="0" dirty="0">
                <a:solidFill>
                  <a:schemeClr val="accent6">
                    <a:lumMod val="50000"/>
                  </a:schemeClr>
                </a:solidFill>
                <a:effectLst/>
                <a:latin typeface="Times New Roman" panose="02020603050405020304" pitchFamily="18" charset="0"/>
                <a:cs typeface="Times New Roman" panose="02020603050405020304" pitchFamily="18" charset="0"/>
              </a:rPr>
              <a:t>In this context, Berenger orders drinks to drown his sorrows. He does not seem to care to be socially or personally responsible. What does being responsible entail, anyway, given the apparent futility of ordinary life? Is it possible for Berenger to become happy? What must he do to regain hope? Where is the meaning in ordinary, everyday actions? And how much better, after all, are we in asking worthy questions and using our powers of reason to answer them? The close of the first act has made us question the extent of our ability to be rational actors in a confusing world.</a:t>
            </a:r>
          </a:p>
        </p:txBody>
      </p:sp>
    </p:spTree>
    <p:extLst>
      <p:ext uri="{BB962C8B-B14F-4D97-AF65-F5344CB8AC3E}">
        <p14:creationId xmlns:p14="http://schemas.microsoft.com/office/powerpoint/2010/main" val="4401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38E71C6-0CC6-407D-BCA9-F93C99D2DC5A}"/>
              </a:ext>
            </a:extLst>
          </p:cNvPr>
          <p:cNvSpPr txBox="1"/>
          <p:nvPr/>
        </p:nvSpPr>
        <p:spPr>
          <a:xfrm>
            <a:off x="728870" y="569845"/>
            <a:ext cx="4240696" cy="707886"/>
          </a:xfrm>
          <a:prstGeom prst="rect">
            <a:avLst/>
          </a:prstGeom>
          <a:noFill/>
        </p:spPr>
        <p:txBody>
          <a:bodyPr wrap="square" rtlCol="0">
            <a:spAutoFit/>
          </a:bodyPr>
          <a:lstStyle/>
          <a:p>
            <a:pPr algn="ctr"/>
            <a:r>
              <a:rPr lang="en-US" sz="4000" b="1" dirty="0">
                <a:solidFill>
                  <a:schemeClr val="accent6">
                    <a:lumMod val="75000"/>
                  </a:schemeClr>
                </a:solidFill>
                <a:latin typeface="Times New Roman" panose="02020603050405020304" pitchFamily="18" charset="0"/>
                <a:cs typeface="Times New Roman" panose="02020603050405020304" pitchFamily="18" charset="0"/>
              </a:rPr>
              <a:t>Act – 2: Summary</a:t>
            </a:r>
            <a:endParaRPr lang="en-IN" sz="4000" b="1" dirty="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291A7594-47B4-4BB8-9B89-B1D0DCCA45BC}"/>
              </a:ext>
            </a:extLst>
          </p:cNvPr>
          <p:cNvSpPr txBox="1"/>
          <p:nvPr/>
        </p:nvSpPr>
        <p:spPr>
          <a:xfrm>
            <a:off x="821635" y="1291237"/>
            <a:ext cx="10641495" cy="1261884"/>
          </a:xfrm>
          <a:prstGeom prst="rect">
            <a:avLst/>
          </a:prstGeom>
          <a:noFill/>
        </p:spPr>
        <p:txBody>
          <a:bodyPr wrap="square">
            <a:spAutoFit/>
          </a:bodyPr>
          <a:lstStyle/>
          <a:p>
            <a:pPr algn="just"/>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Berenger arrives late for work at the local newspaper office. Daisy, the receptionist, with whom Berenger is in love, covers for him by sneaking him a time sheet. At the office, an argument has broken out between sensitive and logical </a:t>
            </a:r>
            <a:r>
              <a:rPr lang="en-IN" sz="1900" b="0" i="0" dirty="0" err="1">
                <a:solidFill>
                  <a:schemeClr val="accent6">
                    <a:lumMod val="50000"/>
                  </a:schemeClr>
                </a:solidFill>
                <a:effectLst/>
                <a:latin typeface="Times New Roman" panose="02020603050405020304" pitchFamily="18" charset="0"/>
                <a:cs typeface="Times New Roman" panose="02020603050405020304" pitchFamily="18" charset="0"/>
              </a:rPr>
              <a:t>Dudard</a:t>
            </a:r>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 and the violent, temperamental </a:t>
            </a:r>
            <a:r>
              <a:rPr lang="en-IN" sz="19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 The latter does not believe a rhinoceros could appear in France.</a:t>
            </a:r>
          </a:p>
        </p:txBody>
      </p:sp>
      <p:sp>
        <p:nvSpPr>
          <p:cNvPr id="9" name="TextBox 8">
            <a:extLst>
              <a:ext uri="{FF2B5EF4-FFF2-40B4-BE49-F238E27FC236}">
                <a16:creationId xmlns:a16="http://schemas.microsoft.com/office/drawing/2014/main" id="{DA6B1A4C-0492-4F57-A4C0-E8974D660E47}"/>
              </a:ext>
            </a:extLst>
          </p:cNvPr>
          <p:cNvSpPr txBox="1"/>
          <p:nvPr/>
        </p:nvSpPr>
        <p:spPr>
          <a:xfrm>
            <a:off x="821635" y="2419751"/>
            <a:ext cx="10124661" cy="3893374"/>
          </a:xfrm>
          <a:prstGeom prst="rect">
            <a:avLst/>
          </a:prstGeom>
          <a:noFill/>
        </p:spPr>
        <p:txBody>
          <a:bodyPr wrap="square">
            <a:spAutoFit/>
          </a:bodyPr>
          <a:lstStyle/>
          <a:p>
            <a:pPr algn="just"/>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Mrs. Boeuf (the wife of an employee) says that her husband is unwell and that she was chased all the way to the office by a rhinoceros. </a:t>
            </a:r>
            <a:r>
              <a:rPr lang="en-IN" sz="1900" b="0" i="0" dirty="0" err="1">
                <a:solidFill>
                  <a:schemeClr val="accent6">
                    <a:lumMod val="50000"/>
                  </a:schemeClr>
                </a:solidFill>
                <a:effectLst/>
                <a:latin typeface="Times New Roman" panose="02020603050405020304" pitchFamily="18" charset="0"/>
                <a:cs typeface="Times New Roman" panose="02020603050405020304" pitchFamily="18" charset="0"/>
              </a:rPr>
              <a:t>Botard</a:t>
            </a:r>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 scoffs at the so-called “</a:t>
            </a:r>
            <a:r>
              <a:rPr lang="en-IN" sz="1900" b="0" i="0" dirty="0" err="1">
                <a:solidFill>
                  <a:schemeClr val="accent6">
                    <a:lumMod val="50000"/>
                  </a:schemeClr>
                </a:solidFill>
                <a:effectLst/>
                <a:latin typeface="Times New Roman" panose="02020603050405020304" pitchFamily="18" charset="0"/>
                <a:cs typeface="Times New Roman" panose="02020603050405020304" pitchFamily="18" charset="0"/>
              </a:rPr>
              <a:t>rhinoceritis</a:t>
            </a:r>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 movement and says that the local people are too intelligent to be swayed by empty rhetoric. A rhinoceros arrives and destroys the staircase that leads out of the office, trapping all the workers inside. Mrs. Boeuf recognizes the rhinoceros as her husband, transformed. Despite a warning, she joins him by jumping down the stairwell onto her husbands back. Daisy has called the firemen. The office workers escape through a window.</a:t>
            </a:r>
          </a:p>
          <a:p>
            <a:pPr algn="just"/>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Berenger visited Jean in order to apologize for the previous day’s argument. He finds Jean sick and in bed. They argue once more, this time about whether people can transform into rhinoceroses and then about the morality of such a change. Jean is at first against it, then more lenient. Jean begins to gradually transform himself. Finally, Jean proclaims that they have just as much of a right to life as humans, then says that </a:t>
            </a:r>
            <a:r>
              <a:rPr lang="en-IN" sz="1900" dirty="0">
                <a:solidFill>
                  <a:schemeClr val="accent6">
                    <a:lumMod val="50000"/>
                  </a:schemeClr>
                </a:solidFill>
                <a:latin typeface="Times New Roman" panose="02020603050405020304" pitchFamily="18" charset="0"/>
                <a:cs typeface="Times New Roman" panose="02020603050405020304" pitchFamily="18" charset="0"/>
              </a:rPr>
              <a:t>Humanism</a:t>
            </a:r>
            <a:r>
              <a:rPr lang="en-IN" sz="1900" b="0" i="0" dirty="0">
                <a:solidFill>
                  <a:schemeClr val="accent6">
                    <a:lumMod val="50000"/>
                  </a:schemeClr>
                </a:solidFill>
                <a:effectLst/>
                <a:latin typeface="Times New Roman" panose="02020603050405020304" pitchFamily="18" charset="0"/>
                <a:cs typeface="Times New Roman" panose="02020603050405020304" pitchFamily="18" charset="0"/>
              </a:rPr>
              <a:t> is dead, those who follow it are just old sentimentalists”. After transforming fully, he chases Berenger out of the apartment.</a:t>
            </a:r>
          </a:p>
        </p:txBody>
      </p:sp>
      <p:sp>
        <p:nvSpPr>
          <p:cNvPr id="18" name="TextBox 17">
            <a:extLst>
              <a:ext uri="{FF2B5EF4-FFF2-40B4-BE49-F238E27FC236}">
                <a16:creationId xmlns:a16="http://schemas.microsoft.com/office/drawing/2014/main" id="{74965C34-0CEB-4BB2-89EA-21E695C7AAAA}"/>
              </a:ext>
            </a:extLst>
          </p:cNvPr>
          <p:cNvSpPr txBox="1"/>
          <p:nvPr/>
        </p:nvSpPr>
        <p:spPr>
          <a:xfrm>
            <a:off x="11025803" y="6566456"/>
            <a:ext cx="1157689" cy="246221"/>
          </a:xfrm>
          <a:prstGeom prst="rect">
            <a:avLst/>
          </a:prstGeom>
          <a:noFill/>
        </p:spPr>
        <p:txBody>
          <a:bodyPr wrap="none" rtlCol="0">
            <a:spAutoFit/>
          </a:bodyPr>
          <a:lstStyle/>
          <a:p>
            <a:r>
              <a:rPr lang="en-US" sz="1000" dirty="0">
                <a:solidFill>
                  <a:srgbClr val="00B050"/>
                </a:solidFill>
                <a:latin typeface="Times New Roman" panose="02020603050405020304" pitchFamily="18" charset="0"/>
                <a:cs typeface="Times New Roman" panose="02020603050405020304" pitchFamily="18" charset="0"/>
              </a:rPr>
              <a:t>(Summary: Wiki*)</a:t>
            </a:r>
            <a:endParaRPr lang="en-IN" sz="10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020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easons in Sage Design Templat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asons in sage design slides.potx" id="{20B2578C-A058-49A0-BF74-1D8EE2CBF7F1}" vid="{6013AC06-0964-4A95-8D65-BA949AA843E2}"/>
    </a:ext>
  </a:extLst>
</a:theme>
</file>

<file path=ppt/theme/theme2.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Seasons in sage design slides</Template>
  <TotalTime>175</TotalTime>
  <Words>3060</Words>
  <Application>Microsoft Office PowerPoint</Application>
  <PresentationFormat>Widescreen</PresentationFormat>
  <Paragraphs>76</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Agency FB</vt:lpstr>
      <vt:lpstr>Algerian</vt:lpstr>
      <vt:lpstr>Arial</vt:lpstr>
      <vt:lpstr>Bodoni MT Condensed</vt:lpstr>
      <vt:lpstr>Calibri</vt:lpstr>
      <vt:lpstr>Haas Grot Text Web</vt:lpstr>
      <vt:lpstr>Times New Roman</vt:lpstr>
      <vt:lpstr>Wingdings</vt:lpstr>
      <vt:lpstr>Seasons in Sage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Naushad Alam</dc:creator>
  <cp:lastModifiedBy>Naushad Alam</cp:lastModifiedBy>
  <cp:revision>21</cp:revision>
  <dcterms:created xsi:type="dcterms:W3CDTF">2020-09-01T08:48:42Z</dcterms:created>
  <dcterms:modified xsi:type="dcterms:W3CDTF">2020-09-01T11:54:54Z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74067000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